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303" r:id="rId5"/>
    <p:sldId id="259" r:id="rId6"/>
    <p:sldId id="260" r:id="rId7"/>
    <p:sldId id="305" r:id="rId8"/>
    <p:sldId id="321" r:id="rId9"/>
    <p:sldId id="286" r:id="rId10"/>
    <p:sldId id="287" r:id="rId11"/>
    <p:sldId id="291" r:id="rId12"/>
    <p:sldId id="288" r:id="rId13"/>
    <p:sldId id="289" r:id="rId14"/>
    <p:sldId id="294" r:id="rId15"/>
    <p:sldId id="295" r:id="rId16"/>
    <p:sldId id="298" r:id="rId17"/>
    <p:sldId id="296" r:id="rId18"/>
    <p:sldId id="323" r:id="rId19"/>
    <p:sldId id="326" r:id="rId20"/>
    <p:sldId id="324" r:id="rId21"/>
    <p:sldId id="325" r:id="rId22"/>
    <p:sldId id="327" r:id="rId23"/>
    <p:sldId id="299" r:id="rId24"/>
    <p:sldId id="302" r:id="rId25"/>
    <p:sldId id="314" r:id="rId26"/>
    <p:sldId id="315" r:id="rId27"/>
    <p:sldId id="316" r:id="rId28"/>
    <p:sldId id="317" r:id="rId29"/>
    <p:sldId id="318" r:id="rId30"/>
    <p:sldId id="319" r:id="rId31"/>
    <p:sldId id="320" r:id="rId32"/>
    <p:sldId id="313" r:id="rId33"/>
    <p:sldId id="262" r:id="rId34"/>
    <p:sldId id="263" r:id="rId35"/>
    <p:sldId id="264" r:id="rId36"/>
    <p:sldId id="265" r:id="rId37"/>
    <p:sldId id="266" r:id="rId38"/>
    <p:sldId id="267" r:id="rId39"/>
    <p:sldId id="268" r:id="rId40"/>
    <p:sldId id="269" r:id="rId41"/>
    <p:sldId id="270" r:id="rId42"/>
    <p:sldId id="271" r:id="rId43"/>
    <p:sldId id="322" r:id="rId44"/>
    <p:sldId id="272" r:id="rId45"/>
    <p:sldId id="274" r:id="rId46"/>
    <p:sldId id="275" r:id="rId47"/>
    <p:sldId id="276" r:id="rId48"/>
    <p:sldId id="277" r:id="rId49"/>
    <p:sldId id="278" r:id="rId50"/>
    <p:sldId id="280" r:id="rId51"/>
    <p:sldId id="281" r:id="rId52"/>
    <p:sldId id="282" r:id="rId53"/>
    <p:sldId id="283" r:id="rId54"/>
    <p:sldId id="284" r:id="rId55"/>
    <p:sldId id="292" r:id="rId56"/>
    <p:sldId id="297" r:id="rId5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24" autoAdjust="0"/>
    <p:restoredTop sz="94660"/>
  </p:normalViewPr>
  <p:slideViewPr>
    <p:cSldViewPr>
      <p:cViewPr varScale="1">
        <p:scale>
          <a:sx n="86" d="100"/>
          <a:sy n="86" d="100"/>
        </p:scale>
        <p:origin x="-10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E9363D3-4A8B-4AD5-ABAF-794E15E09526}" type="slidenum">
              <a:rPr lang="fr-FR" smtClean="0"/>
              <a:pPr/>
              <a:t>‹N°›</a:t>
            </a:fld>
            <a:endParaRPr lang="fr-FR"/>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9363D3-4A8B-4AD5-ABAF-794E15E09526}"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fld id="{6E9363D3-4A8B-4AD5-ABAF-794E15E09526}" type="slidenum">
              <a:rPr lang="fr-FR" smtClean="0"/>
              <a:pPr/>
              <a:t>‹N°›</a:t>
            </a:fld>
            <a:endParaRPr lang="fr-FR"/>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2" name="Titre vertical 1"/>
          <p:cNvSpPr>
            <a:spLocks noGrp="1"/>
          </p:cNvSpPr>
          <p:nvPr>
            <p:ph type="title" orient="vert"/>
          </p:nvPr>
        </p:nvSpPr>
        <p:spPr>
          <a:xfrm>
            <a:off x="7391400" y="304801"/>
            <a:ext cx="1447800" cy="5851525"/>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4361688" y="1026372"/>
            <a:ext cx="457200" cy="441325"/>
          </a:xfrm>
        </p:spPr>
        <p:txBody>
          <a:bodyPr/>
          <a:lstStyle/>
          <a:p>
            <a:fld id="{6E9363D3-4A8B-4AD5-ABAF-794E15E09526}" type="slidenum">
              <a:rPr lang="fr-FR" smtClean="0"/>
              <a:pPr/>
              <a:t>‹N°›</a:t>
            </a:fld>
            <a:endParaRPr lang="fr-FR"/>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endParaRPr lang="fr-FR"/>
          </a:p>
        </p:txBody>
      </p:sp>
      <p:sp>
        <p:nvSpPr>
          <p:cNvPr id="4" name="Espace réservé de la date 3"/>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E9363D3-4A8B-4AD5-ABAF-794E15E09526}" type="slidenum">
              <a:rPr lang="fr-FR" smtClean="0"/>
              <a:pPr/>
              <a:t>‹N°›</a:t>
            </a:fld>
            <a:endParaRPr lang="fr-FR"/>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fld id="{F4F1BAE3-4546-452E-B113-F64261511CBA}" type="datetimeFigureOut">
              <a:rPr lang="fr-FR" smtClean="0"/>
              <a:pPr/>
              <a:t>06/01/2013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E9363D3-4A8B-4AD5-ABAF-794E15E09526}" type="slidenum">
              <a:rPr lang="fr-FR" smtClean="0"/>
              <a:pPr/>
              <a:t>‹N°›</a:t>
            </a:fld>
            <a:endParaRPr lang="fr-FR"/>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8" name="Espace réservé du pied de page 7"/>
          <p:cNvSpPr>
            <a:spLocks noGrp="1"/>
          </p:cNvSpPr>
          <p:nvPr>
            <p:ph type="ftr" sz="quarter" idx="11"/>
          </p:nvPr>
        </p:nvSpPr>
        <p:spPr>
          <a:xfrm>
            <a:off x="304800" y="6409944"/>
            <a:ext cx="3581400" cy="365760"/>
          </a:xfrm>
        </p:spPr>
        <p:txBody>
          <a:bodyPr/>
          <a:lstStyle/>
          <a:p>
            <a:endParaRPr lang="fr-FR"/>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fld id="{6E9363D3-4A8B-4AD5-ABAF-794E15E09526}" type="slidenum">
              <a:rPr lang="fr-FR" smtClean="0"/>
              <a:pPr/>
              <a:t>‹N°›</a:t>
            </a:fld>
            <a:endParaRPr lang="fr-FR"/>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a:xfrm>
            <a:off x="4343400" y="1036020"/>
            <a:ext cx="457200" cy="441325"/>
          </a:xfrm>
        </p:spPr>
        <p:txBody>
          <a:bodyPr/>
          <a:lstStyle/>
          <a:p>
            <a:fld id="{6E9363D3-4A8B-4AD5-ABAF-794E15E09526}"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fld id="{6E9363D3-4A8B-4AD5-ABAF-794E15E09526}"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E9363D3-4A8B-4AD5-ABAF-794E15E09526}" type="slidenum">
              <a:rPr lang="fr-FR" smtClean="0"/>
              <a:pPr/>
              <a:t>‹N°›</a:t>
            </a:fld>
            <a:endParaRPr lang="fr-F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fld id="{F4F1BAE3-4546-452E-B113-F64261511CBA}" type="datetimeFigureOut">
              <a:rPr lang="fr-FR" smtClean="0"/>
              <a:pPr/>
              <a:t>06/01/2013</a:t>
            </a:fld>
            <a:endParaRPr lang="fr-FR"/>
          </a:p>
        </p:txBody>
      </p:sp>
      <p:sp>
        <p:nvSpPr>
          <p:cNvPr id="6" name="Espace réservé du pied de page 5"/>
          <p:cNvSpPr>
            <a:spLocks noGrp="1"/>
          </p:cNvSpPr>
          <p:nvPr>
            <p:ph type="ftr" sz="quarter" idx="11"/>
          </p:nvPr>
        </p:nvSpPr>
        <p:spPr>
          <a:xfrm>
            <a:off x="301752" y="6410848"/>
            <a:ext cx="3383280" cy="365760"/>
          </a:xfrm>
        </p:spPr>
        <p:txBody>
          <a:bodyPr/>
          <a:lstStyle/>
          <a:p>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fld id="{6E9363D3-4A8B-4AD5-ABAF-794E15E09526}" type="slidenum">
              <a:rPr lang="fr-FR" smtClean="0"/>
              <a:pPr/>
              <a:t>‹N°›</a:t>
            </a:fld>
            <a:endParaRPr lang="fr-FR"/>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fld id="{F4F1BAE3-4546-452E-B113-F64261511CBA}" type="datetimeFigureOut">
              <a:rPr lang="fr-FR" smtClean="0"/>
              <a:pPr/>
              <a:t>06/01/2013</a:t>
            </a:fld>
            <a:endParaRPr lang="fr-FR"/>
          </a:p>
        </p:txBody>
      </p:sp>
      <p:sp>
        <p:nvSpPr>
          <p:cNvPr id="6" name="Espace réservé du pied de page 5"/>
          <p:cNvSpPr>
            <a:spLocks noGrp="1"/>
          </p:cNvSpPr>
          <p:nvPr>
            <p:ph type="ftr" sz="quarter" idx="11"/>
          </p:nvPr>
        </p:nvSpPr>
        <p:spPr>
          <a:xfrm>
            <a:off x="301752" y="6410848"/>
            <a:ext cx="3584448" cy="365760"/>
          </a:xfrm>
        </p:spPr>
        <p:txBody>
          <a:bodyPr/>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F4F1BAE3-4546-452E-B113-F64261511CBA}" type="datetimeFigureOut">
              <a:rPr lang="fr-FR" smtClean="0"/>
              <a:pPr/>
              <a:t>06/01/2013</a:t>
            </a:fld>
            <a:endParaRPr lang="fr-FR"/>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fr-FR"/>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6E9363D3-4A8B-4AD5-ABAF-794E15E09526}" type="slidenum">
              <a:rPr lang="fr-FR" smtClean="0"/>
              <a:pPr/>
              <a:t>‹N°›</a:t>
            </a:fld>
            <a:endParaRPr lang="fr-FR"/>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Feuille_Microsoft_Office_Excel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insee.fr/fr/methodes/default.asp?page=definitions/unite-siren.htm" TargetMode="External"/><Relationship Id="rId3" Type="http://schemas.openxmlformats.org/officeDocument/2006/relationships/hyperlink" Target="http://www.insee.fr/fr/methodes/default.asp?page=definitions/commune.htm" TargetMode="External"/><Relationship Id="rId7" Type="http://schemas.openxmlformats.org/officeDocument/2006/relationships/hyperlink" Target="http://www.insee.fr/fr/methodes/default.asp?page=definitions/sys-inf-rep-nat-ent-etab.htm" TargetMode="External"/><Relationship Id="rId2" Type="http://schemas.openxmlformats.org/officeDocument/2006/relationships/hyperlink" Target="http://www.insee.fr/fr/methodes/default.asp?page=definitions/unite-legale.htm" TargetMode="External"/><Relationship Id="rId1" Type="http://schemas.openxmlformats.org/officeDocument/2006/relationships/slideLayout" Target="../slideLayouts/slideLayout2.xml"/><Relationship Id="rId6" Type="http://schemas.openxmlformats.org/officeDocument/2006/relationships/hyperlink" Target="http://www.insee.fr/fr/methodes/default.asp?page=definitions/numero-interne-de-classement.htm" TargetMode="External"/><Relationship Id="rId5" Type="http://schemas.openxmlformats.org/officeDocument/2006/relationships/hyperlink" Target="http://www.insee.fr/fr/methodes/default.asp?page=definitions/unite-siret.htm" TargetMode="External"/><Relationship Id="rId4" Type="http://schemas.openxmlformats.org/officeDocument/2006/relationships/hyperlink" Target="http://www.insee.fr/fr/methodes/default.asp?page=definitions/numero-siren.htm"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package" Target="../embeddings/Feuille_Microsoft_Office_Excel2.xls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p:txBody>
          <a:bodyPr/>
          <a:lstStyle/>
          <a:p>
            <a:r>
              <a:rPr lang="fr-FR" dirty="0" smtClean="0"/>
              <a:t>IAE 2012/2013</a:t>
            </a:r>
          </a:p>
          <a:p>
            <a:r>
              <a:rPr lang="fr-FR" dirty="0" smtClean="0"/>
              <a:t>MASTER 1 AF</a:t>
            </a:r>
            <a:endParaRPr lang="fr-FR" dirty="0"/>
          </a:p>
        </p:txBody>
      </p:sp>
      <p:sp>
        <p:nvSpPr>
          <p:cNvPr id="2" name="Titre 1"/>
          <p:cNvSpPr>
            <a:spLocks noGrp="1"/>
          </p:cNvSpPr>
          <p:nvPr>
            <p:ph type="ctrTitle"/>
          </p:nvPr>
        </p:nvSpPr>
        <p:spPr/>
        <p:txBody>
          <a:bodyPr/>
          <a:lstStyle/>
          <a:p>
            <a:r>
              <a:rPr lang="fr-FR" dirty="0" smtClean="0"/>
              <a:t>Initiation </a:t>
            </a:r>
            <a:r>
              <a:rPr lang="fr-FR" dirty="0" smtClean="0"/>
              <a:t>DIANE / ALTARES</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des SIG : marge commerciale</a:t>
            </a:r>
            <a:endParaRPr lang="fr-FR" dirty="0"/>
          </a:p>
        </p:txBody>
      </p:sp>
      <p:pic>
        <p:nvPicPr>
          <p:cNvPr id="23554" name="Picture 2"/>
          <p:cNvPicPr>
            <a:picLocks noChangeAspect="1" noChangeArrowheads="1"/>
          </p:cNvPicPr>
          <p:nvPr/>
        </p:nvPicPr>
        <p:blipFill>
          <a:blip r:embed="rId2" cstate="print"/>
          <a:srcRect/>
          <a:stretch>
            <a:fillRect/>
          </a:stretch>
        </p:blipFill>
        <p:spPr bwMode="auto">
          <a:xfrm>
            <a:off x="1316718" y="1857364"/>
            <a:ext cx="6541430" cy="3786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des SIG : Valeur ajoutée</a:t>
            </a:r>
            <a:endParaRPr lang="fr-FR" dirty="0"/>
          </a:p>
        </p:txBody>
      </p:sp>
      <p:pic>
        <p:nvPicPr>
          <p:cNvPr id="24578" name="Picture 2"/>
          <p:cNvPicPr>
            <a:picLocks noChangeAspect="1" noChangeArrowheads="1"/>
          </p:cNvPicPr>
          <p:nvPr/>
        </p:nvPicPr>
        <p:blipFill>
          <a:blip r:embed="rId2" cstate="print"/>
          <a:srcRect/>
          <a:stretch>
            <a:fillRect/>
          </a:stretch>
        </p:blipFill>
        <p:spPr bwMode="auto">
          <a:xfrm>
            <a:off x="2060044" y="1714488"/>
            <a:ext cx="5012286" cy="45720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des SIG : EBE</a:t>
            </a:r>
            <a:endParaRPr lang="fr-FR" dirty="0"/>
          </a:p>
        </p:txBody>
      </p:sp>
      <p:pic>
        <p:nvPicPr>
          <p:cNvPr id="25602" name="Picture 2"/>
          <p:cNvPicPr>
            <a:picLocks noChangeAspect="1" noChangeArrowheads="1"/>
          </p:cNvPicPr>
          <p:nvPr/>
        </p:nvPicPr>
        <p:blipFill>
          <a:blip r:embed="rId2" cstate="print"/>
          <a:srcRect/>
          <a:stretch>
            <a:fillRect/>
          </a:stretch>
        </p:blipFill>
        <p:spPr bwMode="auto">
          <a:xfrm>
            <a:off x="279361" y="1714488"/>
            <a:ext cx="8650357" cy="4043232"/>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des SIG : REX</a:t>
            </a:r>
            <a:endParaRPr lang="fr-FR" dirty="0"/>
          </a:p>
        </p:txBody>
      </p:sp>
      <p:pic>
        <p:nvPicPr>
          <p:cNvPr id="26626" name="Picture 2"/>
          <p:cNvPicPr>
            <a:picLocks noChangeAspect="1" noChangeArrowheads="1"/>
          </p:cNvPicPr>
          <p:nvPr/>
        </p:nvPicPr>
        <p:blipFill>
          <a:blip r:embed="rId2" cstate="print"/>
          <a:srcRect/>
          <a:stretch>
            <a:fillRect/>
          </a:stretch>
        </p:blipFill>
        <p:spPr bwMode="auto">
          <a:xfrm>
            <a:off x="500034" y="1526112"/>
            <a:ext cx="8286808" cy="511759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ratios</a:t>
            </a:r>
            <a:endParaRPr lang="fr-FR" dirty="0"/>
          </a:p>
        </p:txBody>
      </p:sp>
      <p:sp>
        <p:nvSpPr>
          <p:cNvPr id="3" name="Espace réservé du contenu 2"/>
          <p:cNvSpPr>
            <a:spLocks noGrp="1"/>
          </p:cNvSpPr>
          <p:nvPr>
            <p:ph sz="quarter" idx="1"/>
          </p:nvPr>
        </p:nvSpPr>
        <p:spPr/>
        <p:txBody>
          <a:bodyPr>
            <a:normAutofit fontScale="77500" lnSpcReduction="20000"/>
          </a:bodyPr>
          <a:lstStyle/>
          <a:p>
            <a:r>
              <a:rPr lang="fr-FR" dirty="0" smtClean="0"/>
              <a:t>Ratio = rapport entre deux grandeurs caractéristiques.</a:t>
            </a:r>
          </a:p>
          <a:p>
            <a:r>
              <a:rPr lang="fr-FR" dirty="0" smtClean="0"/>
              <a:t>En préalable à leur calcul, il faut établir le bilan fonctionnel ainsi que les Soldes Intermédiaires de Gestion.</a:t>
            </a:r>
          </a:p>
          <a:p>
            <a:r>
              <a:rPr lang="fr-FR" dirty="0" smtClean="0"/>
              <a:t>Ils sont exprimés en diverses unités : %, durée, nombre de fois...</a:t>
            </a:r>
          </a:p>
          <a:p>
            <a:r>
              <a:rPr lang="fr-FR" dirty="0" smtClean="0"/>
              <a:t>Ils permettent de suivre l’activité et les conditions d’exploitation de l'entreprise (tableaux de bord)</a:t>
            </a:r>
          </a:p>
          <a:p>
            <a:r>
              <a:rPr lang="fr-FR" dirty="0" smtClean="0"/>
              <a:t>Ils peuvent être utilisés pour suivre les performances de l'entreprise au cours d’exercices successifs ou pour des comparaisons </a:t>
            </a:r>
            <a:r>
              <a:rPr lang="fr-FR" dirty="0" err="1" smtClean="0"/>
              <a:t>intrasectorielles</a:t>
            </a:r>
            <a:r>
              <a:rPr lang="fr-FR" dirty="0" smtClean="0"/>
              <a:t>.</a:t>
            </a:r>
          </a:p>
          <a:p>
            <a:r>
              <a:rPr lang="fr-FR" dirty="0" smtClean="0"/>
              <a:t>Ce sont donc des outils d’aide à la décision.</a:t>
            </a:r>
          </a:p>
          <a:p>
            <a:r>
              <a:rPr lang="fr-FR" dirty="0" smtClean="0"/>
              <a:t>L’analyse par les ratios a pour objet de mettre en lumière les forces et les faiblesses de l'entreprise.</a:t>
            </a:r>
          </a:p>
          <a:p>
            <a:r>
              <a:rPr lang="fr-FR" dirty="0" smtClean="0"/>
              <a:t>Il convient de sélectionner les ratios les plus significatifs compte tenu de la situation et de la problématique de l'entreprise.</a:t>
            </a:r>
          </a:p>
          <a:p>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Quels ratios utiliser pour l’analyse ?</a:t>
            </a:r>
            <a:endParaRPr lang="fr-FR" dirty="0"/>
          </a:p>
        </p:txBody>
      </p:sp>
      <p:sp>
        <p:nvSpPr>
          <p:cNvPr id="3" name="Espace réservé du contenu 2"/>
          <p:cNvSpPr>
            <a:spLocks noGrp="1"/>
          </p:cNvSpPr>
          <p:nvPr>
            <p:ph sz="quarter" idx="1"/>
          </p:nvPr>
        </p:nvSpPr>
        <p:spPr/>
        <p:txBody>
          <a:bodyPr/>
          <a:lstStyle/>
          <a:p>
            <a:pPr>
              <a:buNone/>
            </a:pPr>
            <a:r>
              <a:rPr lang="fr-FR" dirty="0" smtClean="0"/>
              <a:t>On peut regrouper les principaux ratios en  catégories :</a:t>
            </a:r>
          </a:p>
          <a:p>
            <a:pPr>
              <a:buFontTx/>
              <a:buChar char="-"/>
            </a:pPr>
            <a:r>
              <a:rPr lang="fr-FR" dirty="0" smtClean="0"/>
              <a:t>La structure financière de l’entreprise : est-elle saine financièrement ?</a:t>
            </a:r>
          </a:p>
          <a:p>
            <a:pPr>
              <a:buFontTx/>
              <a:buChar char="-"/>
            </a:pPr>
            <a:r>
              <a:rPr lang="fr-FR" dirty="0" smtClean="0"/>
              <a:t>L’exploitation de l’entreprise </a:t>
            </a:r>
          </a:p>
          <a:p>
            <a:pPr>
              <a:buFontTx/>
              <a:buChar char="-"/>
            </a:pPr>
            <a:r>
              <a:rPr lang="fr-FR" dirty="0" smtClean="0"/>
              <a:t>La solvabilité de l’entreprise</a:t>
            </a:r>
          </a:p>
          <a:p>
            <a:pPr>
              <a:buFontTx/>
              <a:buChar char="-"/>
            </a:pPr>
            <a:r>
              <a:rPr lang="fr-FR" dirty="0" smtClean="0"/>
              <a:t>La rentabilité de l’entreprise</a:t>
            </a:r>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p:txBody>
          <a:bodyPr/>
          <a:lstStyle/>
          <a:p>
            <a:endParaRPr lang="fr-FR"/>
          </a:p>
        </p:txBody>
      </p:sp>
      <p:pic>
        <p:nvPicPr>
          <p:cNvPr id="43010" name="Picture 2"/>
          <p:cNvPicPr>
            <a:picLocks noChangeAspect="1" noChangeArrowheads="1"/>
          </p:cNvPicPr>
          <p:nvPr/>
        </p:nvPicPr>
        <p:blipFill>
          <a:blip r:embed="rId2" cstate="print"/>
          <a:srcRect/>
          <a:stretch>
            <a:fillRect/>
          </a:stretch>
        </p:blipFill>
        <p:spPr bwMode="auto">
          <a:xfrm>
            <a:off x="364504" y="144016"/>
            <a:ext cx="8383960" cy="652534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p:txBody>
          <a:bodyPr/>
          <a:lstStyle/>
          <a:p>
            <a:endParaRPr lang="fr-FR"/>
          </a:p>
        </p:txBody>
      </p:sp>
      <p:pic>
        <p:nvPicPr>
          <p:cNvPr id="44033" name="Picture 1"/>
          <p:cNvPicPr>
            <a:picLocks noChangeAspect="1" noChangeArrowheads="1"/>
          </p:cNvPicPr>
          <p:nvPr/>
        </p:nvPicPr>
        <p:blipFill>
          <a:blip r:embed="rId2" cstate="print"/>
          <a:srcRect/>
          <a:stretch>
            <a:fillRect/>
          </a:stretch>
        </p:blipFill>
        <p:spPr bwMode="auto">
          <a:xfrm>
            <a:off x="179512" y="188640"/>
            <a:ext cx="8568952" cy="655272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quarter" idx="1"/>
          </p:nvPr>
        </p:nvSpPr>
        <p:spPr/>
        <p:txBody>
          <a:bodyPr/>
          <a:lstStyle/>
          <a:p>
            <a:endParaRPr lang="fr-FR"/>
          </a:p>
        </p:txBody>
      </p:sp>
      <p:pic>
        <p:nvPicPr>
          <p:cNvPr id="75778" name="Picture 2"/>
          <p:cNvPicPr>
            <a:picLocks noChangeAspect="1" noChangeArrowheads="1"/>
          </p:cNvPicPr>
          <p:nvPr/>
        </p:nvPicPr>
        <p:blipFill>
          <a:blip r:embed="rId2" cstate="print"/>
          <a:srcRect/>
          <a:stretch>
            <a:fillRect/>
          </a:stretch>
        </p:blipFill>
        <p:spPr bwMode="auto">
          <a:xfrm>
            <a:off x="144016" y="116632"/>
            <a:ext cx="8964488" cy="666936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quarter" idx="1"/>
          </p:nvPr>
        </p:nvSpPr>
        <p:spPr/>
        <p:txBody>
          <a:bodyPr/>
          <a:lstStyle/>
          <a:p>
            <a:endParaRPr lang="fr-FR"/>
          </a:p>
        </p:txBody>
      </p:sp>
      <p:pic>
        <p:nvPicPr>
          <p:cNvPr id="76802" name="Picture 2"/>
          <p:cNvPicPr>
            <a:picLocks noChangeAspect="1" noChangeArrowheads="1"/>
          </p:cNvPicPr>
          <p:nvPr/>
        </p:nvPicPr>
        <p:blipFill>
          <a:blip r:embed="rId2" cstate="print"/>
          <a:srcRect/>
          <a:stretch>
            <a:fillRect/>
          </a:stretch>
        </p:blipFill>
        <p:spPr bwMode="auto">
          <a:xfrm>
            <a:off x="36512" y="44624"/>
            <a:ext cx="9144000" cy="681086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OBJECTIFS PEDAGOGIQUES </a:t>
            </a:r>
            <a:endParaRPr lang="fr-FR" dirty="0"/>
          </a:p>
        </p:txBody>
      </p:sp>
      <p:sp>
        <p:nvSpPr>
          <p:cNvPr id="3" name="Espace réservé du contenu 2"/>
          <p:cNvSpPr>
            <a:spLocks noGrp="1"/>
          </p:cNvSpPr>
          <p:nvPr>
            <p:ph sz="quarter" idx="1"/>
          </p:nvPr>
        </p:nvSpPr>
        <p:spPr/>
        <p:txBody>
          <a:bodyPr>
            <a:normAutofit fontScale="92500"/>
          </a:bodyPr>
          <a:lstStyle/>
          <a:p>
            <a:r>
              <a:rPr lang="fr-FR" dirty="0" smtClean="0"/>
              <a:t> </a:t>
            </a:r>
            <a:r>
              <a:rPr lang="fr-FR" dirty="0" err="1" smtClean="0"/>
              <a:t>Altares</a:t>
            </a:r>
            <a:r>
              <a:rPr lang="fr-FR" dirty="0" smtClean="0"/>
              <a:t> est une base regroupant l’ensemble des bilans et compte de résultats des entreprises françaises. </a:t>
            </a:r>
          </a:p>
          <a:p>
            <a:pPr>
              <a:buNone/>
            </a:pPr>
            <a:endParaRPr lang="fr-FR" dirty="0" smtClean="0"/>
          </a:p>
          <a:p>
            <a:r>
              <a:rPr lang="fr-FR" dirty="0" smtClean="0"/>
              <a:t>L’objectif n’est pas seulement de vous former à la recherche d’informations (</a:t>
            </a:r>
            <a:r>
              <a:rPr lang="fr-FR" dirty="0" err="1" smtClean="0"/>
              <a:t>ie</a:t>
            </a:r>
            <a:r>
              <a:rPr lang="fr-FR" dirty="0" smtClean="0"/>
              <a:t> trouver un bilan et un  compte de résultat) sur cette base mais également :</a:t>
            </a:r>
          </a:p>
          <a:p>
            <a:pPr lvl="1"/>
            <a:r>
              <a:rPr lang="fr-FR" dirty="0" smtClean="0"/>
              <a:t>D’utiliser la « puissance » de l’outil pour améliorer / aller plus loin dans les analyses que vous aurez à faire.</a:t>
            </a:r>
          </a:p>
          <a:p>
            <a:pPr lvl="1"/>
            <a:r>
              <a:rPr lang="fr-FR" dirty="0" smtClean="0"/>
              <a:t>Savoir l’utiliser pour faire des « recherches macros » plus poussées</a:t>
            </a:r>
            <a:endParaRPr lang="fr-FR" dirty="0" smtClean="0"/>
          </a:p>
          <a:p>
            <a:pPr lvl="1"/>
            <a:r>
              <a:rPr lang="fr-FR" dirty="0" smtClean="0"/>
              <a:t>De vous sensibiliser sur quelques difficultés pratiques  (qui peuvent être gênantes lors de la recherche d’informations).</a:t>
            </a:r>
            <a:endParaRPr lang="fr-FR"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sz="quarter" idx="1"/>
          </p:nvPr>
        </p:nvSpPr>
        <p:spPr/>
        <p:txBody>
          <a:bodyPr/>
          <a:lstStyle/>
          <a:p>
            <a:endParaRPr lang="fr-FR"/>
          </a:p>
        </p:txBody>
      </p:sp>
      <p:pic>
        <p:nvPicPr>
          <p:cNvPr id="77827" name="Picture 3"/>
          <p:cNvPicPr>
            <a:picLocks noChangeAspect="1" noChangeArrowheads="1"/>
          </p:cNvPicPr>
          <p:nvPr/>
        </p:nvPicPr>
        <p:blipFill>
          <a:blip r:embed="rId2" cstate="print"/>
          <a:srcRect/>
          <a:stretch>
            <a:fillRect/>
          </a:stretch>
        </p:blipFill>
        <p:spPr bwMode="auto">
          <a:xfrm>
            <a:off x="107504" y="116632"/>
            <a:ext cx="8856984" cy="6314499"/>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quarter" idx="1"/>
          </p:nvPr>
        </p:nvSpPr>
        <p:spPr/>
        <p:txBody>
          <a:bodyPr/>
          <a:lstStyle/>
          <a:p>
            <a:endParaRPr lang="fr-FR"/>
          </a:p>
        </p:txBody>
      </p:sp>
      <p:pic>
        <p:nvPicPr>
          <p:cNvPr id="78850" name="Picture 2"/>
          <p:cNvPicPr>
            <a:picLocks noChangeAspect="1" noChangeArrowheads="1"/>
          </p:cNvPicPr>
          <p:nvPr/>
        </p:nvPicPr>
        <p:blipFill>
          <a:blip r:embed="rId2" cstate="print"/>
          <a:srcRect/>
          <a:stretch>
            <a:fillRect/>
          </a:stretch>
        </p:blipFill>
        <p:spPr bwMode="auto">
          <a:xfrm>
            <a:off x="179512" y="292822"/>
            <a:ext cx="8851125" cy="630453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quarter" idx="1"/>
          </p:nvPr>
        </p:nvSpPr>
        <p:spPr/>
        <p:txBody>
          <a:bodyPr/>
          <a:lstStyle/>
          <a:p>
            <a:endParaRPr lang="fr-FR" dirty="0"/>
          </a:p>
        </p:txBody>
      </p:sp>
      <p:pic>
        <p:nvPicPr>
          <p:cNvPr id="79874" name="Picture 2"/>
          <p:cNvPicPr>
            <a:picLocks noChangeAspect="1" noChangeArrowheads="1"/>
          </p:cNvPicPr>
          <p:nvPr/>
        </p:nvPicPr>
        <p:blipFill>
          <a:blip r:embed="rId2" cstate="print"/>
          <a:srcRect l="1344" t="1261" r="1610" b="5943"/>
          <a:stretch>
            <a:fillRect/>
          </a:stretch>
        </p:blipFill>
        <p:spPr bwMode="auto">
          <a:xfrm rot="21437907">
            <a:off x="274022" y="246515"/>
            <a:ext cx="8455645" cy="420968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Ratios de liquidité / solvabilité</a:t>
            </a:r>
            <a:endParaRPr lang="fr-FR" dirty="0"/>
          </a:p>
        </p:txBody>
      </p:sp>
      <p:pic>
        <p:nvPicPr>
          <p:cNvPr id="29698" name="Picture 2"/>
          <p:cNvPicPr>
            <a:picLocks noChangeAspect="1" noChangeArrowheads="1"/>
          </p:cNvPicPr>
          <p:nvPr/>
        </p:nvPicPr>
        <p:blipFill>
          <a:blip r:embed="rId2" cstate="print"/>
          <a:srcRect/>
          <a:stretch>
            <a:fillRect/>
          </a:stretch>
        </p:blipFill>
        <p:spPr bwMode="auto">
          <a:xfrm>
            <a:off x="2500298" y="1714488"/>
            <a:ext cx="4403725" cy="3870325"/>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 d’application n°1</a:t>
            </a:r>
            <a:endParaRPr lang="fr-FR" dirty="0"/>
          </a:p>
        </p:txBody>
      </p:sp>
      <p:graphicFrame>
        <p:nvGraphicFramePr>
          <p:cNvPr id="30722" name="Object 2"/>
          <p:cNvGraphicFramePr>
            <a:graphicFrameLocks noChangeAspect="1"/>
          </p:cNvGraphicFramePr>
          <p:nvPr/>
        </p:nvGraphicFramePr>
        <p:xfrm>
          <a:off x="1000100" y="1785926"/>
          <a:ext cx="6626676" cy="4005280"/>
        </p:xfrm>
        <a:graphic>
          <a:graphicData uri="http://schemas.openxmlformats.org/presentationml/2006/ole">
            <p:oleObj spid="_x0000_s30722" name="Feuille de calcul" r:id="rId3" imgW="4743593" imgH="2867073" progId="Excel.Sheet.12">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p:txBody>
          <a:bodyPr>
            <a:normAutofit fontScale="62500" lnSpcReduction="20000"/>
          </a:bodyPr>
          <a:lstStyle/>
          <a:p>
            <a:pPr>
              <a:buNone/>
            </a:pPr>
            <a:r>
              <a:rPr lang="fr-FR" b="1" dirty="0" smtClean="0">
                <a:solidFill>
                  <a:srgbClr val="FF0000"/>
                </a:solidFill>
              </a:rPr>
              <a:t>Comment retrouver une entreprise ?</a:t>
            </a:r>
          </a:p>
          <a:p>
            <a:pPr>
              <a:buNone/>
            </a:pPr>
            <a:endParaRPr lang="fr-FR" b="1" dirty="0" smtClean="0">
              <a:solidFill>
                <a:srgbClr val="FF0000"/>
              </a:solidFill>
            </a:endParaRPr>
          </a:p>
          <a:p>
            <a:pPr>
              <a:buFontTx/>
              <a:buChar char="-"/>
            </a:pPr>
            <a:r>
              <a:rPr lang="fr-FR" dirty="0" smtClean="0"/>
              <a:t>Son nom commercial….. Il peut être commun à plusieurs entreprises (établissements DUPONT / 3EI ou 3 E International ou 3.E.I ou 3 EI)</a:t>
            </a:r>
          </a:p>
          <a:p>
            <a:pPr>
              <a:buNone/>
            </a:pPr>
            <a:endParaRPr lang="fr-FR" dirty="0" smtClean="0"/>
          </a:p>
          <a:p>
            <a:pPr>
              <a:buFontTx/>
              <a:buChar char="-"/>
            </a:pPr>
            <a:r>
              <a:rPr lang="fr-FR" dirty="0" smtClean="0"/>
              <a:t>Le nom du dirigeant, du principal actionnaire</a:t>
            </a:r>
          </a:p>
          <a:p>
            <a:pPr>
              <a:buNone/>
            </a:pPr>
            <a:endParaRPr lang="fr-FR" dirty="0" smtClean="0"/>
          </a:p>
          <a:p>
            <a:pPr>
              <a:buFontTx/>
              <a:buChar char="-"/>
            </a:pPr>
            <a:r>
              <a:rPr lang="fr-FR" dirty="0" smtClean="0"/>
              <a:t>La ville, l’adresse</a:t>
            </a:r>
          </a:p>
          <a:p>
            <a:pPr>
              <a:buNone/>
            </a:pPr>
            <a:endParaRPr lang="fr-FR" dirty="0" smtClean="0"/>
          </a:p>
          <a:p>
            <a:pPr>
              <a:buNone/>
            </a:pPr>
            <a:r>
              <a:rPr lang="fr-FR" dirty="0" smtClean="0"/>
              <a:t>Le cumul de tous…</a:t>
            </a:r>
          </a:p>
          <a:p>
            <a:pPr>
              <a:buNone/>
            </a:pPr>
            <a:endParaRPr lang="fr-FR" dirty="0" smtClean="0"/>
          </a:p>
          <a:p>
            <a:pPr>
              <a:buNone/>
            </a:pPr>
            <a:r>
              <a:rPr lang="fr-FR" dirty="0" smtClean="0"/>
              <a:t>Le plus fiable reste le SIREN / SIRET</a:t>
            </a:r>
          </a:p>
          <a:p>
            <a:pPr>
              <a:buNone/>
            </a:pPr>
            <a:endParaRPr lang="fr-FR" dirty="0" smtClean="0"/>
          </a:p>
          <a:p>
            <a:pPr>
              <a:buNone/>
            </a:pPr>
            <a:r>
              <a:rPr lang="fr-FR" dirty="0" smtClean="0"/>
              <a:t>Attention, il faut ensuite connaître le périmètre de ce que l’on a trouvé (</a:t>
            </a:r>
            <a:r>
              <a:rPr lang="fr-FR" dirty="0" err="1" smtClean="0"/>
              <a:t>pb</a:t>
            </a:r>
            <a:r>
              <a:rPr lang="fr-FR" dirty="0" smtClean="0"/>
              <a:t> des consolidations notamment).</a:t>
            </a:r>
          </a:p>
          <a:p>
            <a:pPr>
              <a:buNone/>
            </a:pPr>
            <a:endParaRPr lang="fr-FR" dirty="0" smtClean="0"/>
          </a:p>
          <a:p>
            <a:pPr>
              <a:buNone/>
            </a:pPr>
            <a:r>
              <a:rPr lang="fr-FR" dirty="0" smtClean="0"/>
              <a:t>Ce n’est pas toujours possible de trouver l’entreprise car les comptes ne sont pas toujours disponibles.</a:t>
            </a:r>
            <a:r>
              <a:rPr lang="fr-FR" dirty="0" smtClean="0"/>
              <a:t>	</a:t>
            </a:r>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a:xfrm>
            <a:off x="323528" y="1196752"/>
            <a:ext cx="8640960" cy="4968552"/>
          </a:xfrm>
        </p:spPr>
        <p:txBody>
          <a:bodyPr>
            <a:noAutofit/>
          </a:bodyPr>
          <a:lstStyle/>
          <a:p>
            <a:pPr>
              <a:buNone/>
            </a:pPr>
            <a:endParaRPr lang="fr-FR" sz="1600" dirty="0" smtClean="0"/>
          </a:p>
          <a:p>
            <a:pPr>
              <a:buFont typeface="Wingdings" pitchFamily="2" charset="2"/>
              <a:buChar char="à"/>
            </a:pPr>
            <a:r>
              <a:rPr lang="fr-FR" sz="1600" dirty="0" smtClean="0"/>
              <a:t>Le </a:t>
            </a:r>
            <a:r>
              <a:rPr lang="fr-FR" sz="1600" dirty="0" smtClean="0"/>
              <a:t>numéro SIREN est un identifiant de neuf chiffres attribué à chaque </a:t>
            </a:r>
            <a:r>
              <a:rPr lang="fr-FR" sz="1600" dirty="0" smtClean="0">
                <a:hlinkClick r:id="rId2"/>
              </a:rPr>
              <a:t>unité légale</a:t>
            </a:r>
            <a:r>
              <a:rPr lang="fr-FR" sz="1600" dirty="0" smtClean="0"/>
              <a:t>. Les huit premiers chiffres n'ont aucune signification, excepté pour les organismes publics (</a:t>
            </a:r>
            <a:r>
              <a:rPr lang="fr-FR" sz="1600" dirty="0" smtClean="0">
                <a:hlinkClick r:id="rId3"/>
              </a:rPr>
              <a:t>communes</a:t>
            </a:r>
            <a:r>
              <a:rPr lang="fr-FR" sz="1600" dirty="0" smtClean="0"/>
              <a:t>,...) dont le numéro SIREN commence obligatoirement par 1 ou 2. Le neuvième chiffre est un chiffre de contrôle de validité du numéro. </a:t>
            </a:r>
            <a:endParaRPr lang="fr-FR" sz="1600" dirty="0" smtClean="0"/>
          </a:p>
          <a:p>
            <a:pPr>
              <a:buNone/>
            </a:pPr>
            <a:endParaRPr lang="fr-FR" sz="1600" dirty="0" smtClean="0"/>
          </a:p>
          <a:p>
            <a:pPr>
              <a:buFont typeface="Wingdings" pitchFamily="2" charset="2"/>
              <a:buChar char="à"/>
            </a:pPr>
            <a:r>
              <a:rPr lang="fr-FR" sz="1600" dirty="0" smtClean="0"/>
              <a:t>Le </a:t>
            </a:r>
            <a:r>
              <a:rPr lang="fr-FR" sz="1600" dirty="0" smtClean="0"/>
              <a:t>numéro SIRET est un identifiant d'établissement</a:t>
            </a:r>
            <a:r>
              <a:rPr lang="fr-FR" sz="1600" dirty="0" smtClean="0"/>
              <a:t>.</a:t>
            </a:r>
            <a:r>
              <a:rPr lang="fr-FR" sz="1600" dirty="0" smtClean="0"/>
              <a:t/>
            </a:r>
            <a:br>
              <a:rPr lang="fr-FR" sz="1600" dirty="0" smtClean="0"/>
            </a:br>
            <a:r>
              <a:rPr lang="fr-FR" sz="1600" dirty="0" smtClean="0"/>
              <a:t>Cet identifiant numérique de 14 chiffres est articulé en deux parties : la première est le </a:t>
            </a:r>
            <a:r>
              <a:rPr lang="fr-FR" sz="1600" dirty="0" smtClean="0">
                <a:hlinkClick r:id="rId4"/>
              </a:rPr>
              <a:t>numéro SIREN</a:t>
            </a:r>
            <a:r>
              <a:rPr lang="fr-FR" sz="1600" dirty="0" smtClean="0"/>
              <a:t> de l'</a:t>
            </a:r>
            <a:r>
              <a:rPr lang="fr-FR" sz="1600" dirty="0" smtClean="0">
                <a:hlinkClick r:id="rId2"/>
              </a:rPr>
              <a:t>unité légale</a:t>
            </a:r>
            <a:r>
              <a:rPr lang="fr-FR" sz="1600" dirty="0" smtClean="0"/>
              <a:t> à laquelle appartient l'</a:t>
            </a:r>
            <a:r>
              <a:rPr lang="fr-FR" sz="1600" dirty="0" smtClean="0">
                <a:hlinkClick r:id="rId5"/>
              </a:rPr>
              <a:t>unité SIRET</a:t>
            </a:r>
            <a:r>
              <a:rPr lang="fr-FR" sz="1600" dirty="0" smtClean="0"/>
              <a:t> ; la seconde, habituellement appelée </a:t>
            </a:r>
            <a:r>
              <a:rPr lang="fr-FR" sz="1600" dirty="0" smtClean="0">
                <a:hlinkClick r:id="rId6"/>
              </a:rPr>
              <a:t>NIC</a:t>
            </a:r>
            <a:r>
              <a:rPr lang="fr-FR" sz="1600" dirty="0" smtClean="0"/>
              <a:t> (Numéro Interne de Classement), se compose d'un numéro d'ordre à quatre chiffres attribué à l'établissement et d'un chiffre de contrôle, qui permet de vérifier la validité de l'ensemble du numéro SIRET. 	</a:t>
            </a:r>
            <a:endParaRPr lang="fr-FR" sz="1600" dirty="0" smtClean="0"/>
          </a:p>
          <a:p>
            <a:pPr>
              <a:buNone/>
            </a:pPr>
            <a:endParaRPr lang="fr-FR" sz="1600" dirty="0" smtClean="0"/>
          </a:p>
          <a:p>
            <a:pPr>
              <a:buFont typeface="Wingdings" pitchFamily="2" charset="2"/>
              <a:buChar char="à"/>
            </a:pPr>
            <a:r>
              <a:rPr lang="fr-FR" sz="1600" dirty="0" smtClean="0"/>
              <a:t>Dans </a:t>
            </a:r>
            <a:r>
              <a:rPr lang="fr-FR" sz="1600" dirty="0" smtClean="0"/>
              <a:t>la base de données </a:t>
            </a:r>
            <a:r>
              <a:rPr lang="fr-FR" sz="1600" dirty="0" smtClean="0">
                <a:hlinkClick r:id="rId7"/>
              </a:rPr>
              <a:t>SIRENE</a:t>
            </a:r>
            <a:r>
              <a:rPr lang="fr-FR" sz="1600" dirty="0" smtClean="0"/>
              <a:t>, l'unité SIRET est l'établissement (unité locale), défini comme un lieu géographiquement distinct où s'exerce tout ou partie de l'activité d'une </a:t>
            </a:r>
            <a:r>
              <a:rPr lang="fr-FR" sz="1600" dirty="0" smtClean="0">
                <a:hlinkClick r:id="rId8"/>
              </a:rPr>
              <a:t>unité </a:t>
            </a:r>
            <a:r>
              <a:rPr lang="fr-FR" sz="1600" dirty="0" smtClean="0">
                <a:hlinkClick r:id="rId8"/>
              </a:rPr>
              <a:t>SIREN</a:t>
            </a:r>
            <a:r>
              <a:rPr lang="fr-FR" sz="1600" dirty="0" smtClean="0"/>
              <a:t>. Tout </a:t>
            </a:r>
            <a:r>
              <a:rPr lang="fr-FR" sz="1600" dirty="0" smtClean="0"/>
              <a:t>établissement reçoit un SIRET, même pour une </a:t>
            </a:r>
            <a:r>
              <a:rPr lang="fr-FR" sz="1600" dirty="0" smtClean="0">
                <a:hlinkClick r:id="rId2"/>
              </a:rPr>
              <a:t>unité légale</a:t>
            </a:r>
            <a:r>
              <a:rPr lang="fr-FR" sz="1600" dirty="0" smtClean="0"/>
              <a:t> qui exploite un établissement </a:t>
            </a:r>
            <a:r>
              <a:rPr lang="fr-FR" sz="1600" dirty="0" smtClean="0"/>
              <a:t>unique. L'unité </a:t>
            </a:r>
            <a:r>
              <a:rPr lang="fr-FR" sz="1600" dirty="0" smtClean="0"/>
              <a:t>SIRET est liée à la personne au sens </a:t>
            </a:r>
            <a:r>
              <a:rPr lang="fr-FR" sz="1600" dirty="0" err="1" smtClean="0"/>
              <a:t>juridique.L'</a:t>
            </a:r>
            <a:r>
              <a:rPr lang="fr-FR" sz="1600" dirty="0" smtClean="0"/>
              <a:t>unité </a:t>
            </a:r>
            <a:r>
              <a:rPr lang="fr-FR" sz="1600" dirty="0" smtClean="0"/>
              <a:t>SIRET est localisée. Une unité SIREN est constituée d'autant d'unités SIRET qu'il y a de lieux différents où elle exerce son activité.</a:t>
            </a:r>
            <a:endParaRPr lang="fr-FR"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p:txBody>
          <a:bodyPr>
            <a:normAutofit fontScale="85000" lnSpcReduction="10000"/>
          </a:bodyPr>
          <a:lstStyle/>
          <a:p>
            <a:pPr>
              <a:buNone/>
            </a:pPr>
            <a:r>
              <a:rPr lang="fr-FR" b="1" dirty="0" smtClean="0">
                <a:solidFill>
                  <a:srgbClr val="FF0000"/>
                </a:solidFill>
              </a:rPr>
              <a:t>Comment réaliser un </a:t>
            </a:r>
            <a:r>
              <a:rPr lang="fr-FR" b="1" dirty="0" err="1" smtClean="0">
                <a:solidFill>
                  <a:srgbClr val="FF0000"/>
                </a:solidFill>
              </a:rPr>
              <a:t>benchmarking</a:t>
            </a:r>
            <a:r>
              <a:rPr lang="fr-FR" b="1" dirty="0" smtClean="0">
                <a:solidFill>
                  <a:srgbClr val="FF0000"/>
                </a:solidFill>
              </a:rPr>
              <a:t> ?</a:t>
            </a:r>
          </a:p>
          <a:p>
            <a:pPr>
              <a:buNone/>
            </a:pPr>
            <a:r>
              <a:rPr lang="fr-FR" b="1" dirty="0" smtClean="0">
                <a:solidFill>
                  <a:srgbClr val="FF0000"/>
                </a:solidFill>
              </a:rPr>
              <a:t>	</a:t>
            </a:r>
            <a:endParaRPr lang="fr-FR" b="1" dirty="0" smtClean="0">
              <a:solidFill>
                <a:srgbClr val="FF0000"/>
              </a:solidFill>
            </a:endParaRPr>
          </a:p>
          <a:p>
            <a:pPr>
              <a:buNone/>
            </a:pPr>
            <a:r>
              <a:rPr lang="fr-FR" dirty="0" smtClean="0"/>
              <a:t>Un des éléments le plus complexe est de trouver des entreprises auxquelles se comparer.</a:t>
            </a:r>
          </a:p>
          <a:p>
            <a:pPr>
              <a:buNone/>
            </a:pPr>
            <a:r>
              <a:rPr lang="fr-FR" dirty="0" smtClean="0"/>
              <a:t>	</a:t>
            </a:r>
            <a:r>
              <a:rPr lang="fr-FR" dirty="0" smtClean="0"/>
              <a:t>Cas n°1 : pas d’indication particulière. Le premier consiste à trouver des entreprises ayant le même code NAF.</a:t>
            </a:r>
          </a:p>
          <a:p>
            <a:pPr>
              <a:buNone/>
            </a:pPr>
            <a:r>
              <a:rPr lang="fr-FR" dirty="0" smtClean="0"/>
              <a:t>	</a:t>
            </a:r>
            <a:r>
              <a:rPr lang="fr-FR" dirty="0" smtClean="0"/>
              <a:t>On prend ensuite les entreprise de la même « taille » (notion floue doit on réfléchir sur le CA, le nombre d’employés).</a:t>
            </a:r>
          </a:p>
          <a:p>
            <a:pPr>
              <a:buNone/>
            </a:pPr>
            <a:r>
              <a:rPr lang="fr-FR" dirty="0" smtClean="0"/>
              <a:t>	</a:t>
            </a:r>
            <a:r>
              <a:rPr lang="fr-FR" dirty="0" smtClean="0"/>
              <a:t>On peut éventuellement prendre une zone géographique définie.</a:t>
            </a:r>
          </a:p>
          <a:p>
            <a:pPr>
              <a:buNone/>
            </a:pPr>
            <a:r>
              <a:rPr lang="fr-FR" dirty="0" smtClean="0"/>
              <a:t>Difficile de savoir si c’est bien la même activité (niveau d’intégration, est-ce bien le même périmètre…)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a:xfrm>
            <a:off x="251520" y="1412776"/>
            <a:ext cx="8640960" cy="4968552"/>
          </a:xfrm>
        </p:spPr>
        <p:txBody>
          <a:bodyPr>
            <a:noAutofit/>
          </a:bodyPr>
          <a:lstStyle/>
          <a:p>
            <a:pPr>
              <a:buNone/>
            </a:pPr>
            <a:r>
              <a:rPr lang="fr-FR" sz="1600" dirty="0" smtClean="0"/>
              <a:t>Le code APE</a:t>
            </a:r>
          </a:p>
          <a:p>
            <a:pPr>
              <a:buNone/>
            </a:pPr>
            <a:r>
              <a:rPr lang="fr-FR" sz="1600" dirty="0" smtClean="0"/>
              <a:t>	</a:t>
            </a:r>
          </a:p>
          <a:p>
            <a:pPr>
              <a:buNone/>
            </a:pPr>
            <a:r>
              <a:rPr lang="fr-FR" sz="1600" dirty="0" smtClean="0"/>
              <a:t>	</a:t>
            </a:r>
            <a:r>
              <a:rPr lang="fr-FR" sz="1600" dirty="0" smtClean="0"/>
              <a:t>Le </a:t>
            </a:r>
            <a:r>
              <a:rPr lang="fr-FR" sz="1600" dirty="0" smtClean="0"/>
              <a:t>code APE (activité principale exercée) de la </a:t>
            </a:r>
            <a:r>
              <a:rPr lang="fr-FR" sz="1600" dirty="0" err="1" smtClean="0"/>
              <a:t>Naf</a:t>
            </a:r>
            <a:r>
              <a:rPr lang="fr-FR" sz="1600" dirty="0" smtClean="0"/>
              <a:t> (nomenclature des activités française) est attribué à chaque entreprise par les services de l'Insee, en référence à la nomenclature d'activités européenne NACE à 4 chiffres complété par une lettre pour chaque pays. Il comporte 5 caractères. </a:t>
            </a:r>
            <a:br>
              <a:rPr lang="fr-FR" sz="1600" dirty="0" smtClean="0"/>
            </a:br>
            <a:endParaRPr lang="fr-FR" sz="1600" dirty="0" smtClean="0"/>
          </a:p>
          <a:p>
            <a:pPr>
              <a:buNone/>
            </a:pPr>
            <a:r>
              <a:rPr lang="fr-FR" sz="1600" dirty="0" smtClean="0"/>
              <a:t>	</a:t>
            </a:r>
            <a:r>
              <a:rPr lang="fr-FR" sz="1600" dirty="0" smtClean="0"/>
              <a:t>Son </a:t>
            </a:r>
            <a:r>
              <a:rPr lang="fr-FR" sz="1600" dirty="0" smtClean="0"/>
              <a:t>attribution est réalisée par l'Insee uniquement à des fins statistiques ; il peut fournir une présomption d'exercice de l'activité correspondante au code mais n'en ai pas la preuve.</a:t>
            </a:r>
            <a:br>
              <a:rPr lang="fr-FR" sz="1600" dirty="0" smtClean="0"/>
            </a:br>
            <a:r>
              <a:rPr lang="fr-FR" sz="1600" dirty="0" smtClean="0"/>
              <a:t>Il doit être mentionné sur les bulletins de paie des salariés</a:t>
            </a:r>
            <a:br>
              <a:rPr lang="fr-FR" sz="1600" dirty="0" smtClean="0"/>
            </a:br>
            <a:endParaRPr lang="fr-FR" sz="1600" dirty="0" smtClean="0"/>
          </a:p>
          <a:p>
            <a:pPr>
              <a:buNone/>
            </a:pPr>
            <a:r>
              <a:rPr lang="fr-FR" sz="1600" dirty="0" smtClean="0"/>
              <a:t>	</a:t>
            </a:r>
            <a:r>
              <a:rPr lang="fr-FR" sz="1600" dirty="0" smtClean="0"/>
              <a:t>Son </a:t>
            </a:r>
            <a:r>
              <a:rPr lang="fr-FR" sz="1600" dirty="0" smtClean="0"/>
              <a:t>attribution peut avoir des incidences au cours de la vie de l'entreprise : pour la détermination de la convention collective applicable par exemple, ou pour l'accès à certains dispositifs d'aides.</a:t>
            </a:r>
          </a:p>
          <a:p>
            <a:pPr>
              <a:buNone/>
            </a:pPr>
            <a:r>
              <a:rPr lang="fr-FR" sz="1600" dirty="0" smtClean="0"/>
              <a:t>	En </a:t>
            </a:r>
            <a:r>
              <a:rPr lang="fr-FR" sz="1600" dirty="0" smtClean="0"/>
              <a:t>cas de non correspondance du code APE avec l'activité réelle exercée, il est possible de demander sa modification à </a:t>
            </a:r>
            <a:r>
              <a:rPr lang="fr-FR" sz="1600" dirty="0" smtClean="0"/>
              <a:t>l'Insee</a:t>
            </a:r>
          </a:p>
          <a:p>
            <a:pPr>
              <a:buNone/>
            </a:pPr>
            <a:endParaRPr lang="fr-FR" sz="1600" dirty="0" smtClean="0"/>
          </a:p>
          <a:p>
            <a:pPr>
              <a:buNone/>
            </a:pPr>
            <a:endParaRPr lang="fr-FR" sz="1600" dirty="0" smtClean="0"/>
          </a:p>
          <a:p>
            <a:pPr>
              <a:buNone/>
            </a:pPr>
            <a:endParaRPr lang="fr-FR" sz="1600" dirty="0" smtClean="0"/>
          </a:p>
          <a:p>
            <a:pPr>
              <a:buNone/>
            </a:pPr>
            <a:endParaRPr lang="fr-FR" sz="16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a:xfrm>
            <a:off x="179512" y="1527048"/>
            <a:ext cx="8784976" cy="4572000"/>
          </a:xfrm>
        </p:spPr>
        <p:txBody>
          <a:bodyPr>
            <a:normAutofit fontScale="92500" lnSpcReduction="20000"/>
          </a:bodyPr>
          <a:lstStyle/>
          <a:p>
            <a:pPr>
              <a:buNone/>
            </a:pPr>
            <a:r>
              <a:rPr lang="fr-FR" b="1" dirty="0" smtClean="0">
                <a:solidFill>
                  <a:srgbClr val="FF0000"/>
                </a:solidFill>
              </a:rPr>
              <a:t>Comment réaliser un </a:t>
            </a:r>
            <a:r>
              <a:rPr lang="fr-FR" b="1" dirty="0" err="1" smtClean="0">
                <a:solidFill>
                  <a:srgbClr val="FF0000"/>
                </a:solidFill>
              </a:rPr>
              <a:t>benchmarking</a:t>
            </a:r>
            <a:r>
              <a:rPr lang="fr-FR" b="1" dirty="0" smtClean="0">
                <a:solidFill>
                  <a:srgbClr val="FF0000"/>
                </a:solidFill>
              </a:rPr>
              <a:t> ?</a:t>
            </a:r>
          </a:p>
          <a:p>
            <a:pPr>
              <a:buNone/>
            </a:pPr>
            <a:r>
              <a:rPr lang="fr-FR" b="1" dirty="0" smtClean="0">
                <a:solidFill>
                  <a:srgbClr val="FF0000"/>
                </a:solidFill>
              </a:rPr>
              <a:t>	</a:t>
            </a:r>
            <a:endParaRPr lang="fr-FR" b="1" dirty="0" smtClean="0">
              <a:solidFill>
                <a:srgbClr val="FF0000"/>
              </a:solidFill>
            </a:endParaRPr>
          </a:p>
          <a:p>
            <a:pPr>
              <a:buNone/>
            </a:pPr>
            <a:r>
              <a:rPr lang="fr-FR" b="1" dirty="0" smtClean="0">
                <a:solidFill>
                  <a:srgbClr val="FF0000"/>
                </a:solidFill>
              </a:rPr>
              <a:t>	</a:t>
            </a:r>
            <a:r>
              <a:rPr lang="fr-FR" dirty="0" smtClean="0"/>
              <a:t>Cas n°2 : on peut identifier (presse / chef d’entreprise) des concurrents. </a:t>
            </a:r>
          </a:p>
          <a:p>
            <a:pPr>
              <a:buNone/>
            </a:pPr>
            <a:r>
              <a:rPr lang="fr-FR" dirty="0" smtClean="0"/>
              <a:t>	</a:t>
            </a:r>
            <a:endParaRPr lang="fr-FR" dirty="0" smtClean="0"/>
          </a:p>
          <a:p>
            <a:pPr>
              <a:buNone/>
            </a:pPr>
            <a:r>
              <a:rPr lang="fr-FR" dirty="0" smtClean="0"/>
              <a:t>	</a:t>
            </a:r>
            <a:r>
              <a:rPr lang="fr-FR" dirty="0" smtClean="0"/>
              <a:t>Mais cela ne veut pas dire qu’il y ait le même périmètre.</a:t>
            </a:r>
          </a:p>
          <a:p>
            <a:pPr>
              <a:buNone/>
            </a:pPr>
            <a:r>
              <a:rPr lang="fr-FR" dirty="0" smtClean="0"/>
              <a:t>	</a:t>
            </a:r>
            <a:endParaRPr lang="fr-FR" dirty="0" smtClean="0"/>
          </a:p>
          <a:p>
            <a:pPr>
              <a:buNone/>
            </a:pPr>
            <a:r>
              <a:rPr lang="fr-FR" dirty="0" smtClean="0"/>
              <a:t>	</a:t>
            </a:r>
            <a:r>
              <a:rPr lang="fr-FR" dirty="0" smtClean="0"/>
              <a:t>Il faut parfois le faire en plusieurs temps (VA/CA, effectifs… sont des éléments chiffrés) en interrogeant les interlocuteurs.</a:t>
            </a:r>
          </a:p>
          <a:p>
            <a:pPr>
              <a:buNone/>
            </a:pPr>
            <a:r>
              <a:rPr lang="fr-FR" dirty="0" smtClean="0"/>
              <a:t>	</a:t>
            </a:r>
            <a:endParaRPr lang="fr-FR" dirty="0" smtClean="0"/>
          </a:p>
          <a:p>
            <a:pPr>
              <a:buNone/>
            </a:pPr>
            <a:r>
              <a:rPr lang="fr-FR" dirty="0" smtClean="0"/>
              <a:t>	</a:t>
            </a:r>
            <a:endParaRPr lang="fr-FR"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OBJECTIFS PEDAGOGIQUES </a:t>
            </a:r>
            <a:endParaRPr lang="fr-FR" dirty="0"/>
          </a:p>
        </p:txBody>
      </p:sp>
      <p:sp>
        <p:nvSpPr>
          <p:cNvPr id="3" name="Espace réservé du contenu 2"/>
          <p:cNvSpPr>
            <a:spLocks noGrp="1"/>
          </p:cNvSpPr>
          <p:nvPr>
            <p:ph sz="quarter" idx="1"/>
          </p:nvPr>
        </p:nvSpPr>
        <p:spPr/>
        <p:txBody>
          <a:bodyPr>
            <a:normAutofit lnSpcReduction="10000"/>
          </a:bodyPr>
          <a:lstStyle/>
          <a:p>
            <a:r>
              <a:rPr lang="fr-FR" dirty="0" smtClean="0"/>
              <a:t>Ce cours n’a pas pour prétention d’être le plus poussé en analyse financière. </a:t>
            </a:r>
            <a:r>
              <a:rPr lang="fr-FR" dirty="0" smtClean="0"/>
              <a:t> </a:t>
            </a:r>
            <a:r>
              <a:rPr lang="fr-FR" dirty="0" smtClean="0"/>
              <a:t>C’est une approche qualitative issue d’une expérience de l’analyse de bilans et de comptes de résultat d’entreprises en difficultés. </a:t>
            </a:r>
          </a:p>
          <a:p>
            <a:endParaRPr lang="fr-FR" dirty="0" smtClean="0"/>
          </a:p>
          <a:p>
            <a:r>
              <a:rPr lang="fr-FR" dirty="0" smtClean="0"/>
              <a:t>C’est avant tout un rappel de notions qui doivent être connues et maitrisées et leur application dans le cadre de l’utilisation d’une base de donnée.</a:t>
            </a:r>
          </a:p>
          <a:p>
            <a:pPr>
              <a:buNone/>
            </a:pPr>
            <a:endParaRPr lang="fr-FR" dirty="0" smtClean="0"/>
          </a:p>
          <a:p>
            <a:r>
              <a:rPr lang="fr-FR" dirty="0" smtClean="0"/>
              <a:t>Les éléments de base seront quand même repris en annexe.</a:t>
            </a:r>
            <a:endParaRPr lang="fr-FR" dirty="0" smtClean="0"/>
          </a:p>
          <a:p>
            <a:pPr>
              <a:buNone/>
            </a:pPr>
            <a:endParaRPr lang="fr-FR"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a:xfrm>
            <a:off x="179512" y="1527048"/>
            <a:ext cx="8784976" cy="4572000"/>
          </a:xfrm>
        </p:spPr>
        <p:txBody>
          <a:bodyPr>
            <a:normAutofit/>
          </a:bodyPr>
          <a:lstStyle/>
          <a:p>
            <a:pPr>
              <a:buNone/>
            </a:pPr>
            <a:r>
              <a:rPr lang="fr-FR" b="1" dirty="0" smtClean="0">
                <a:solidFill>
                  <a:srgbClr val="FF0000"/>
                </a:solidFill>
              </a:rPr>
              <a:t>Quelques points de vigilance  </a:t>
            </a:r>
          </a:p>
          <a:p>
            <a:r>
              <a:rPr lang="fr-FR" b="1" dirty="0" smtClean="0"/>
              <a:t>date de clôture</a:t>
            </a:r>
          </a:p>
          <a:p>
            <a:r>
              <a:rPr lang="fr-FR" b="1" dirty="0" smtClean="0"/>
              <a:t>Durée de l’exercice</a:t>
            </a:r>
          </a:p>
          <a:p>
            <a:r>
              <a:rPr lang="fr-FR" b="1" dirty="0" smtClean="0"/>
              <a:t>Consolidation ?</a:t>
            </a:r>
            <a:endParaRPr lang="fr-FR" b="1" dirty="0" smtClean="0"/>
          </a:p>
          <a:p>
            <a:r>
              <a:rPr lang="fr-FR" b="1" dirty="0" smtClean="0"/>
              <a:t>Entreprises liées (attention à ce que certaines fonctions ne soient pas externalisées…)</a:t>
            </a:r>
            <a:endParaRPr lang="fr-FR" b="1"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Conseils pratiques</a:t>
            </a:r>
            <a:endParaRPr lang="fr-FR" dirty="0"/>
          </a:p>
        </p:txBody>
      </p:sp>
      <p:sp>
        <p:nvSpPr>
          <p:cNvPr id="3" name="Espace réservé du contenu 2"/>
          <p:cNvSpPr>
            <a:spLocks noGrp="1"/>
          </p:cNvSpPr>
          <p:nvPr>
            <p:ph sz="quarter" idx="1"/>
          </p:nvPr>
        </p:nvSpPr>
        <p:spPr>
          <a:xfrm>
            <a:off x="179512" y="1527048"/>
            <a:ext cx="8784976" cy="4572000"/>
          </a:xfrm>
        </p:spPr>
        <p:txBody>
          <a:bodyPr>
            <a:normAutofit/>
          </a:bodyPr>
          <a:lstStyle/>
          <a:p>
            <a:pPr>
              <a:buNone/>
            </a:pPr>
            <a:r>
              <a:rPr lang="fr-FR" b="1" dirty="0" smtClean="0">
                <a:solidFill>
                  <a:srgbClr val="FF0000"/>
                </a:solidFill>
              </a:rPr>
              <a:t>Aller plus loin</a:t>
            </a:r>
          </a:p>
          <a:p>
            <a:r>
              <a:rPr lang="fr-FR" b="1" dirty="0" smtClean="0"/>
              <a:t>Voir les entreprises liées</a:t>
            </a:r>
          </a:p>
          <a:p>
            <a:r>
              <a:rPr lang="fr-FR" b="1" dirty="0" smtClean="0"/>
              <a:t>Regarder les autres entreprises du dirigeant</a:t>
            </a:r>
          </a:p>
          <a:p>
            <a:r>
              <a:rPr lang="fr-FR" b="1" dirty="0" smtClean="0"/>
              <a:t>Approfondir avec des données issues :</a:t>
            </a:r>
          </a:p>
          <a:p>
            <a:pPr lvl="1"/>
            <a:r>
              <a:rPr lang="fr-FR" b="1" dirty="0" smtClean="0"/>
              <a:t>Des syndicats professionnels</a:t>
            </a:r>
          </a:p>
          <a:p>
            <a:pPr lvl="1"/>
            <a:r>
              <a:rPr lang="fr-FR" b="1" dirty="0" smtClean="0"/>
              <a:t>De l’</a:t>
            </a:r>
            <a:r>
              <a:rPr lang="fr-FR" b="1" dirty="0" err="1" smtClean="0"/>
              <a:t>insee</a:t>
            </a:r>
            <a:endParaRPr lang="fr-FR" b="1" dirty="0" smtClean="0"/>
          </a:p>
          <a:p>
            <a:pPr lvl="1"/>
            <a:r>
              <a:rPr lang="fr-FR" b="1" dirty="0" smtClean="0"/>
              <a:t>De la presse professionnelle…</a:t>
            </a:r>
            <a:endParaRPr lang="fr-FR" b="1"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sz="quarter" idx="1"/>
          </p:nvPr>
        </p:nvSpPr>
        <p:spPr/>
        <p:txBody>
          <a:bodyPr/>
          <a:lstStyle/>
          <a:p>
            <a:pPr>
              <a:buNone/>
            </a:pPr>
            <a:r>
              <a:rPr lang="fr-FR" dirty="0" smtClean="0"/>
              <a:t>ANNEXE</a:t>
            </a:r>
            <a:endParaRPr lang="fr-F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bilan comptable</a:t>
            </a:r>
            <a:endParaRPr lang="fr-FR" dirty="0"/>
          </a:p>
        </p:txBody>
      </p:sp>
      <p:sp>
        <p:nvSpPr>
          <p:cNvPr id="3" name="Espace réservé du contenu 2"/>
          <p:cNvSpPr>
            <a:spLocks noGrp="1"/>
          </p:cNvSpPr>
          <p:nvPr>
            <p:ph sz="quarter" idx="1"/>
          </p:nvPr>
        </p:nvSpPr>
        <p:spPr/>
        <p:txBody>
          <a:bodyPr/>
          <a:lstStyle/>
          <a:p>
            <a:pPr>
              <a:buNone/>
            </a:pPr>
            <a:r>
              <a:rPr lang="fr-FR" dirty="0" smtClean="0"/>
              <a:t>    Le bilan est la visualisation du patrimoine de l’entreprise à un moment donné.</a:t>
            </a:r>
          </a:p>
          <a:p>
            <a:pPr>
              <a:buNone/>
            </a:pPr>
            <a:r>
              <a:rPr lang="fr-FR" dirty="0" smtClean="0"/>
              <a:t>    Il est possible de connaître ce que l’entreprise possède (actif) et ce que l’entreprise doit – ses dettes - (passif)</a:t>
            </a:r>
            <a:endParaRPr lang="fr-FR" dirty="0"/>
          </a:p>
        </p:txBody>
      </p:sp>
      <p:pic>
        <p:nvPicPr>
          <p:cNvPr id="4" name="Picture 5"/>
          <p:cNvPicPr>
            <a:picLocks noChangeAspect="1" noChangeArrowheads="1"/>
          </p:cNvPicPr>
          <p:nvPr/>
        </p:nvPicPr>
        <p:blipFill>
          <a:blip r:embed="rId2" cstate="print"/>
          <a:srcRect/>
          <a:stretch>
            <a:fillRect/>
          </a:stretch>
        </p:blipFill>
        <p:spPr>
          <a:xfrm>
            <a:off x="2714612" y="3808010"/>
            <a:ext cx="4000528" cy="2292755"/>
          </a:xfrm>
          <a:prstGeom prst="rect">
            <a:avLst/>
          </a:prstGeom>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L’actif </a:t>
            </a:r>
            <a:endParaRPr lang="fr-FR" dirty="0"/>
          </a:p>
        </p:txBody>
      </p:sp>
      <p:sp>
        <p:nvSpPr>
          <p:cNvPr id="3" name="Espace réservé du contenu 2"/>
          <p:cNvSpPr>
            <a:spLocks noGrp="1"/>
          </p:cNvSpPr>
          <p:nvPr>
            <p:ph sz="quarter" idx="1"/>
          </p:nvPr>
        </p:nvSpPr>
        <p:spPr/>
        <p:txBody>
          <a:bodyPr/>
          <a:lstStyle/>
          <a:p>
            <a:pPr>
              <a:buNone/>
            </a:pPr>
            <a:r>
              <a:rPr lang="fr-FR" dirty="0" smtClean="0"/>
              <a:t>Tous les éléments sont classés par ordre de liquidité croissante</a:t>
            </a:r>
          </a:p>
          <a:p>
            <a:r>
              <a:rPr lang="fr-FR" dirty="0" smtClean="0"/>
              <a:t> Actif immobilisé : bien achetés par l’entreprise destinés à rester dans celle-ci plusieurs années. On peut le répartir en 3 catégories :</a:t>
            </a:r>
          </a:p>
          <a:p>
            <a:pPr lvl="1"/>
            <a:r>
              <a:rPr lang="fr-FR" dirty="0" smtClean="0"/>
              <a:t>Immobilisations incorporelles</a:t>
            </a:r>
          </a:p>
          <a:p>
            <a:pPr lvl="1"/>
            <a:r>
              <a:rPr lang="fr-FR" dirty="0" smtClean="0"/>
              <a:t>Immobilisations corporelles</a:t>
            </a:r>
          </a:p>
          <a:p>
            <a:pPr lvl="1"/>
            <a:r>
              <a:rPr lang="fr-FR" dirty="0" smtClean="0"/>
              <a:t>Immobilisations financières</a:t>
            </a:r>
          </a:p>
          <a:p>
            <a:endParaRPr lang="fr-FR" dirty="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6" name="Ellipse 5"/>
          <p:cNvSpPr/>
          <p:nvPr/>
        </p:nvSpPr>
        <p:spPr>
          <a:xfrm>
            <a:off x="7429520" y="214290"/>
            <a:ext cx="571504" cy="107157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Actif immobilisé: détail</a:t>
            </a:r>
            <a:endParaRPr lang="fr-FR" dirty="0"/>
          </a:p>
        </p:txBody>
      </p:sp>
      <p:sp>
        <p:nvSpPr>
          <p:cNvPr id="3" name="Espace réservé du contenu 2"/>
          <p:cNvSpPr>
            <a:spLocks noGrp="1"/>
          </p:cNvSpPr>
          <p:nvPr>
            <p:ph sz="quarter" idx="1"/>
          </p:nvPr>
        </p:nvSpPr>
        <p:spPr/>
        <p:txBody>
          <a:bodyPr>
            <a:normAutofit fontScale="70000" lnSpcReduction="20000"/>
          </a:bodyPr>
          <a:lstStyle/>
          <a:p>
            <a:r>
              <a:rPr lang="fr-FR" dirty="0" smtClean="0"/>
              <a:t> Immobilisations incorporelles :</a:t>
            </a:r>
          </a:p>
          <a:p>
            <a:pPr lvl="1"/>
            <a:r>
              <a:rPr lang="fr-FR" dirty="0" smtClean="0"/>
              <a:t>Frais d’établissement</a:t>
            </a:r>
          </a:p>
          <a:p>
            <a:pPr lvl="1"/>
            <a:r>
              <a:rPr lang="fr-FR" dirty="0" smtClean="0"/>
              <a:t>Frais R&amp;D</a:t>
            </a:r>
          </a:p>
          <a:p>
            <a:pPr lvl="1"/>
            <a:r>
              <a:rPr lang="fr-FR" dirty="0" smtClean="0"/>
              <a:t>Fonds commercial</a:t>
            </a:r>
          </a:p>
          <a:p>
            <a:pPr lvl="1"/>
            <a:r>
              <a:rPr lang="fr-FR" dirty="0" smtClean="0"/>
              <a:t>Concessions et droits similaires</a:t>
            </a:r>
          </a:p>
          <a:p>
            <a:pPr lvl="1"/>
            <a:r>
              <a:rPr lang="fr-FR" dirty="0" smtClean="0"/>
              <a:t>Avances et acomptes reçus sur immobilisations incorporelles</a:t>
            </a:r>
          </a:p>
          <a:p>
            <a:pPr lvl="1">
              <a:buNone/>
            </a:pPr>
            <a:endParaRPr lang="fr-FR" dirty="0" smtClean="0"/>
          </a:p>
          <a:p>
            <a:r>
              <a:rPr lang="fr-FR" dirty="0" smtClean="0"/>
              <a:t>Immobilisations corporelles : biens concrets et palpables</a:t>
            </a:r>
          </a:p>
          <a:p>
            <a:pPr lvl="1"/>
            <a:r>
              <a:rPr lang="fr-FR" dirty="0" smtClean="0"/>
              <a:t>Terrains, constructions, installations techniques, matériels, outillages</a:t>
            </a:r>
          </a:p>
          <a:p>
            <a:pPr lvl="1"/>
            <a:r>
              <a:rPr lang="fr-FR" dirty="0" smtClean="0"/>
              <a:t>Matériel de transport, de bureau, informatique</a:t>
            </a:r>
          </a:p>
          <a:p>
            <a:pPr lvl="1"/>
            <a:r>
              <a:rPr lang="fr-FR" dirty="0" smtClean="0"/>
              <a:t>Immobilisations en cours fabriquées par l’entreprise pour elle-même.</a:t>
            </a:r>
          </a:p>
          <a:p>
            <a:pPr lvl="1"/>
            <a:r>
              <a:rPr lang="fr-FR" dirty="0" smtClean="0"/>
              <a:t>Avances et acomptes versés.</a:t>
            </a:r>
          </a:p>
          <a:p>
            <a:pPr>
              <a:buNone/>
            </a:pPr>
            <a:endParaRPr lang="fr-FR" dirty="0" smtClean="0"/>
          </a:p>
          <a:p>
            <a:r>
              <a:rPr lang="fr-FR" dirty="0" smtClean="0"/>
              <a:t>Immobilisations financières</a:t>
            </a:r>
          </a:p>
          <a:p>
            <a:pPr lvl="1"/>
            <a:r>
              <a:rPr lang="fr-FR" dirty="0" smtClean="0"/>
              <a:t>Titres de participation,</a:t>
            </a:r>
          </a:p>
          <a:p>
            <a:pPr lvl="1"/>
            <a:r>
              <a:rPr lang="fr-FR" dirty="0" smtClean="0"/>
              <a:t>Créances rattachées à des participations</a:t>
            </a:r>
          </a:p>
          <a:p>
            <a:pPr lvl="1"/>
            <a:r>
              <a:rPr lang="fr-FR" dirty="0" smtClean="0"/>
              <a:t>Titres immobilisés, prêts versés à des salariés….. </a:t>
            </a:r>
          </a:p>
          <a:p>
            <a:endParaRPr lang="fr-FR" dirty="0" smtClean="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5" name="Ellipse 4"/>
          <p:cNvSpPr/>
          <p:nvPr/>
        </p:nvSpPr>
        <p:spPr>
          <a:xfrm>
            <a:off x="7429520" y="214290"/>
            <a:ext cx="571504" cy="571504"/>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285728"/>
            <a:ext cx="8534400" cy="758952"/>
          </a:xfrm>
        </p:spPr>
        <p:txBody>
          <a:bodyPr>
            <a:normAutofit fontScale="90000"/>
          </a:bodyPr>
          <a:lstStyle/>
          <a:p>
            <a:r>
              <a:rPr lang="fr-FR" dirty="0" smtClean="0"/>
              <a:t>Actif immobilisé : </a:t>
            </a:r>
            <a:br>
              <a:rPr lang="fr-FR" dirty="0" smtClean="0"/>
            </a:br>
            <a:r>
              <a:rPr lang="fr-FR" dirty="0" smtClean="0"/>
              <a:t>amortissements</a:t>
            </a:r>
            <a:endParaRPr lang="fr-FR" dirty="0"/>
          </a:p>
        </p:txBody>
      </p:sp>
      <p:sp>
        <p:nvSpPr>
          <p:cNvPr id="3" name="Espace réservé du contenu 2"/>
          <p:cNvSpPr>
            <a:spLocks noGrp="1"/>
          </p:cNvSpPr>
          <p:nvPr>
            <p:ph sz="quarter" idx="1"/>
          </p:nvPr>
        </p:nvSpPr>
        <p:spPr>
          <a:xfrm>
            <a:off x="301752" y="1527048"/>
            <a:ext cx="8627966" cy="4572000"/>
          </a:xfrm>
        </p:spPr>
        <p:txBody>
          <a:bodyPr>
            <a:normAutofit fontScale="55000" lnSpcReduction="20000"/>
          </a:bodyPr>
          <a:lstStyle/>
          <a:p>
            <a:r>
              <a:rPr lang="fr-FR" dirty="0" smtClean="0"/>
              <a:t>Quelle valeur retenir pour ces éléments : leur prix d’achat, leur cour actuel, le prix de revente espéré….</a:t>
            </a:r>
          </a:p>
          <a:p>
            <a:pPr>
              <a:buNone/>
            </a:pPr>
            <a:endParaRPr lang="fr-FR" dirty="0" smtClean="0"/>
          </a:p>
          <a:p>
            <a:r>
              <a:rPr lang="fr-FR" dirty="0" smtClean="0"/>
              <a:t>Faut il tenir compte de leur usure</a:t>
            </a:r>
          </a:p>
          <a:p>
            <a:pPr>
              <a:buNone/>
            </a:pPr>
            <a:endParaRPr lang="fr-FR" dirty="0" smtClean="0"/>
          </a:p>
          <a:p>
            <a:pPr>
              <a:buNone/>
            </a:pPr>
            <a:r>
              <a:rPr lang="fr-FR" dirty="0" smtClean="0"/>
              <a:t>Bien sur , c’est pour cela qu’existent les amortissements</a:t>
            </a:r>
          </a:p>
          <a:p>
            <a:pPr>
              <a:buNone/>
            </a:pPr>
            <a:endParaRPr lang="fr-FR" dirty="0" smtClean="0"/>
          </a:p>
          <a:p>
            <a:pPr>
              <a:buNone/>
            </a:pPr>
            <a:r>
              <a:rPr lang="fr-FR" dirty="0" smtClean="0"/>
              <a:t>Définition : </a:t>
            </a:r>
            <a:r>
              <a:rPr lang="fr-FR" dirty="0" smtClean="0">
                <a:solidFill>
                  <a:schemeClr val="accent6">
                    <a:lumMod val="75000"/>
                  </a:schemeClr>
                </a:solidFill>
              </a:rPr>
              <a:t>Les amortissements représentent la dépréciation des immobilisations due principalement à l’usure, donc au vieillissement des biens  Ils viennent donc en déduction des immobilisations</a:t>
            </a:r>
          </a:p>
          <a:p>
            <a:pPr>
              <a:buNone/>
            </a:pPr>
            <a:endParaRPr lang="fr-FR" dirty="0" smtClean="0"/>
          </a:p>
          <a:p>
            <a:pPr>
              <a:buNone/>
            </a:pPr>
            <a:endParaRPr lang="fr-FR" dirty="0" smtClean="0"/>
          </a:p>
          <a:p>
            <a:pPr>
              <a:buNone/>
            </a:pPr>
            <a:endParaRPr lang="fr-FR" dirty="0" smtClean="0"/>
          </a:p>
          <a:p>
            <a:pPr>
              <a:buNone/>
            </a:pPr>
            <a:r>
              <a:rPr lang="fr-FR" dirty="0" smtClean="0">
                <a:solidFill>
                  <a:schemeClr val="accent6">
                    <a:lumMod val="75000"/>
                  </a:schemeClr>
                </a:solidFill>
              </a:rPr>
              <a:t>La première colonne (valeurs brutes) est la valeur HT d’achat du bien</a:t>
            </a:r>
          </a:p>
          <a:p>
            <a:pPr>
              <a:buNone/>
            </a:pPr>
            <a:r>
              <a:rPr lang="fr-FR" dirty="0" smtClean="0">
                <a:solidFill>
                  <a:schemeClr val="accent6">
                    <a:lumMod val="75000"/>
                  </a:schemeClr>
                </a:solidFill>
              </a:rPr>
              <a:t>La colonne des amortissements cumule TOUS les amortissements du jour d’achat au jour de </a:t>
            </a:r>
            <a:r>
              <a:rPr lang="fr-FR" dirty="0" err="1" smtClean="0">
                <a:solidFill>
                  <a:schemeClr val="accent6">
                    <a:lumMod val="75000"/>
                  </a:schemeClr>
                </a:solidFill>
              </a:rPr>
              <a:t>cloture</a:t>
            </a:r>
            <a:r>
              <a:rPr lang="fr-FR" dirty="0" smtClean="0">
                <a:solidFill>
                  <a:schemeClr val="accent6">
                    <a:lumMod val="75000"/>
                  </a:schemeClr>
                </a:solidFill>
              </a:rPr>
              <a:t> de l’exercice</a:t>
            </a:r>
          </a:p>
          <a:p>
            <a:pPr>
              <a:buNone/>
            </a:pPr>
            <a:r>
              <a:rPr lang="fr-FR" dirty="0" smtClean="0">
                <a:solidFill>
                  <a:schemeClr val="accent6">
                    <a:lumMod val="75000"/>
                  </a:schemeClr>
                </a:solidFill>
              </a:rPr>
              <a:t>VNC = valeur brute – amortissement</a:t>
            </a:r>
          </a:p>
          <a:p>
            <a:pPr>
              <a:buNone/>
            </a:pPr>
            <a:endParaRPr lang="fr-FR" dirty="0" smtClean="0"/>
          </a:p>
          <a:p>
            <a:pPr>
              <a:buNone/>
            </a:pPr>
            <a:r>
              <a:rPr lang="fr-FR" dirty="0" smtClean="0"/>
              <a:t>Les limites ….</a:t>
            </a:r>
          </a:p>
          <a:p>
            <a:pPr>
              <a:buNone/>
            </a:pPr>
            <a:endParaRPr lang="fr-FR" dirty="0" smtClean="0"/>
          </a:p>
          <a:p>
            <a:pPr>
              <a:buNone/>
            </a:pPr>
            <a:endParaRPr lang="fr-FR" dirty="0" smtClean="0"/>
          </a:p>
          <a:p>
            <a:pPr>
              <a:buNone/>
            </a:pPr>
            <a:endParaRPr lang="fr-FR" dirty="0" smtClean="0"/>
          </a:p>
        </p:txBody>
      </p:sp>
      <p:graphicFrame>
        <p:nvGraphicFramePr>
          <p:cNvPr id="17410" name="Object 2"/>
          <p:cNvGraphicFramePr>
            <a:graphicFrameLocks noChangeAspect="1"/>
          </p:cNvGraphicFramePr>
          <p:nvPr/>
        </p:nvGraphicFramePr>
        <p:xfrm>
          <a:off x="2071670" y="3929066"/>
          <a:ext cx="3981450" cy="390525"/>
        </p:xfrm>
        <a:graphic>
          <a:graphicData uri="http://schemas.openxmlformats.org/presentationml/2006/ole">
            <p:oleObj spid="_x0000_s17410" name="Feuille de calcul" r:id="rId3" imgW="3981498" imgH="390477" progId="Excel.Sheet.12">
              <p:embed/>
            </p:oleObj>
          </a:graphicData>
        </a:graphic>
      </p:graphicFrame>
      <p:pic>
        <p:nvPicPr>
          <p:cNvPr id="5" name="Picture 5"/>
          <p:cNvPicPr>
            <a:picLocks noChangeAspect="1" noChangeArrowheads="1"/>
          </p:cNvPicPr>
          <p:nvPr/>
        </p:nvPicPr>
        <p:blipFill>
          <a:blip r:embed="rId4" cstate="print"/>
          <a:srcRect/>
          <a:stretch>
            <a:fillRect/>
          </a:stretch>
        </p:blipFill>
        <p:spPr>
          <a:xfrm>
            <a:off x="7143768" y="142852"/>
            <a:ext cx="1785950" cy="983476"/>
          </a:xfrm>
          <a:prstGeom prst="rect">
            <a:avLst/>
          </a:prstGeom>
          <a:noFill/>
          <a:ln/>
        </p:spPr>
      </p:pic>
      <p:sp>
        <p:nvSpPr>
          <p:cNvPr id="6" name="Ellipse 5"/>
          <p:cNvSpPr/>
          <p:nvPr/>
        </p:nvSpPr>
        <p:spPr>
          <a:xfrm>
            <a:off x="7500958" y="142852"/>
            <a:ext cx="571504" cy="571504"/>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Différence amortissements / provisions</a:t>
            </a:r>
            <a:endParaRPr lang="fr-FR" dirty="0"/>
          </a:p>
        </p:txBody>
      </p:sp>
      <p:sp>
        <p:nvSpPr>
          <p:cNvPr id="3" name="Espace réservé du contenu 2"/>
          <p:cNvSpPr>
            <a:spLocks noGrp="1"/>
          </p:cNvSpPr>
          <p:nvPr>
            <p:ph sz="quarter" idx="1"/>
          </p:nvPr>
        </p:nvSpPr>
        <p:spPr/>
        <p:txBody>
          <a:bodyPr/>
          <a:lstStyle/>
          <a:p>
            <a:r>
              <a:rPr lang="fr-FR" dirty="0" smtClean="0"/>
              <a:t>Un amortissement à un caractère OBLIGATOIRE et IRREVERSIBLE</a:t>
            </a:r>
          </a:p>
          <a:p>
            <a:r>
              <a:rPr lang="fr-FR" dirty="0" smtClean="0"/>
              <a:t>Les provisions sont quand à elles des dépréciations qui sont à l’opposé des amortissements REVERSIBLES.</a:t>
            </a:r>
          </a:p>
          <a:p>
            <a:pPr lvl="1"/>
            <a:r>
              <a:rPr lang="fr-FR" dirty="0" smtClean="0"/>
              <a:t>Ex 1: prud’homme</a:t>
            </a:r>
          </a:p>
          <a:p>
            <a:pPr lvl="1"/>
            <a:r>
              <a:rPr lang="fr-FR" dirty="0" smtClean="0"/>
              <a:t>Ex 2 : stock</a:t>
            </a:r>
          </a:p>
          <a:p>
            <a:pPr lvl="1"/>
            <a:r>
              <a:rPr lang="fr-FR" dirty="0" smtClean="0"/>
              <a:t>Ex 3 : créance client</a:t>
            </a:r>
            <a:endParaRPr lang="fr-F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Actif circulant</a:t>
            </a:r>
            <a:endParaRPr lang="fr-FR" dirty="0"/>
          </a:p>
        </p:txBody>
      </p:sp>
      <p:sp>
        <p:nvSpPr>
          <p:cNvPr id="3" name="Espace réservé du contenu 2"/>
          <p:cNvSpPr>
            <a:spLocks noGrp="1"/>
          </p:cNvSpPr>
          <p:nvPr>
            <p:ph sz="quarter" idx="1"/>
          </p:nvPr>
        </p:nvSpPr>
        <p:spPr/>
        <p:txBody>
          <a:bodyPr>
            <a:normAutofit fontScale="70000" lnSpcReduction="20000"/>
          </a:bodyPr>
          <a:lstStyle/>
          <a:p>
            <a:pPr>
              <a:buNone/>
            </a:pPr>
            <a:r>
              <a:rPr lang="fr-FR" dirty="0" smtClean="0"/>
              <a:t>Il s’oppose à l’actif immobilisé car il laisse place au court terme. Il comprend :</a:t>
            </a:r>
          </a:p>
          <a:p>
            <a:pPr>
              <a:buNone/>
            </a:pPr>
            <a:endParaRPr lang="fr-FR" dirty="0" smtClean="0"/>
          </a:p>
          <a:p>
            <a:r>
              <a:rPr lang="fr-FR" dirty="0" smtClean="0"/>
              <a:t>Les stocks  </a:t>
            </a:r>
          </a:p>
          <a:p>
            <a:pPr lvl="1"/>
            <a:endParaRPr lang="fr-FR" dirty="0" smtClean="0"/>
          </a:p>
          <a:p>
            <a:r>
              <a:rPr lang="fr-FR" dirty="0" smtClean="0"/>
              <a:t>Les avances et acomptes reçus sur commandes</a:t>
            </a:r>
          </a:p>
          <a:p>
            <a:pPr>
              <a:buNone/>
            </a:pPr>
            <a:endParaRPr lang="fr-FR" dirty="0" smtClean="0"/>
          </a:p>
          <a:p>
            <a:r>
              <a:rPr lang="fr-FR" dirty="0" smtClean="0"/>
              <a:t>Les clients et les comptes rattachés</a:t>
            </a:r>
          </a:p>
          <a:p>
            <a:pPr>
              <a:buNone/>
            </a:pPr>
            <a:endParaRPr lang="fr-FR" dirty="0" smtClean="0"/>
          </a:p>
          <a:p>
            <a:r>
              <a:rPr lang="fr-FR" dirty="0" smtClean="0"/>
              <a:t>Les autres créances (TVA)</a:t>
            </a:r>
          </a:p>
          <a:p>
            <a:pPr>
              <a:buNone/>
            </a:pPr>
            <a:endParaRPr lang="fr-FR" dirty="0" smtClean="0"/>
          </a:p>
          <a:p>
            <a:r>
              <a:rPr lang="fr-FR" dirty="0" smtClean="0"/>
              <a:t>Le capital social appelé non versé</a:t>
            </a:r>
          </a:p>
          <a:p>
            <a:pPr>
              <a:buNone/>
            </a:pPr>
            <a:endParaRPr lang="fr-FR" dirty="0" smtClean="0"/>
          </a:p>
          <a:p>
            <a:r>
              <a:rPr lang="fr-FR" dirty="0" smtClean="0"/>
              <a:t>Les valeurs mobilières de placement</a:t>
            </a:r>
          </a:p>
          <a:p>
            <a:endParaRPr lang="fr-FR" dirty="0" smtClean="0"/>
          </a:p>
          <a:p>
            <a:r>
              <a:rPr lang="fr-FR" dirty="0" smtClean="0"/>
              <a:t>Les </a:t>
            </a:r>
            <a:r>
              <a:rPr lang="fr-FR" dirty="0" err="1" smtClean="0"/>
              <a:t>diponibilités</a:t>
            </a:r>
            <a:endParaRPr lang="fr-FR" dirty="0" smtClean="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5" name="Ellipse 4"/>
          <p:cNvSpPr/>
          <p:nvPr/>
        </p:nvSpPr>
        <p:spPr>
          <a:xfrm>
            <a:off x="7429520" y="642918"/>
            <a:ext cx="571504" cy="571504"/>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Actif circulant : les stocks</a:t>
            </a:r>
            <a:endParaRPr lang="fr-FR" dirty="0"/>
          </a:p>
        </p:txBody>
      </p:sp>
      <p:sp>
        <p:nvSpPr>
          <p:cNvPr id="3" name="Espace réservé du contenu 2"/>
          <p:cNvSpPr>
            <a:spLocks noGrp="1"/>
          </p:cNvSpPr>
          <p:nvPr>
            <p:ph sz="quarter" idx="1"/>
          </p:nvPr>
        </p:nvSpPr>
        <p:spPr/>
        <p:txBody>
          <a:bodyPr>
            <a:normAutofit fontScale="92500" lnSpcReduction="10000"/>
          </a:bodyPr>
          <a:lstStyle/>
          <a:p>
            <a:pPr>
              <a:buNone/>
            </a:pPr>
            <a:r>
              <a:rPr lang="fr-FR" dirty="0" smtClean="0"/>
              <a:t>A noter qu’il existe différents types de stocks : </a:t>
            </a:r>
          </a:p>
          <a:p>
            <a:pPr>
              <a:buNone/>
            </a:pPr>
            <a:endParaRPr lang="fr-FR" dirty="0" smtClean="0"/>
          </a:p>
          <a:p>
            <a:r>
              <a:rPr lang="fr-FR" dirty="0" smtClean="0"/>
              <a:t>Stocks de marchandises</a:t>
            </a:r>
          </a:p>
          <a:p>
            <a:pPr lvl="1"/>
            <a:endParaRPr lang="fr-FR" dirty="0" smtClean="0"/>
          </a:p>
          <a:p>
            <a:r>
              <a:rPr lang="fr-FR" dirty="0" smtClean="0"/>
              <a:t>Stocks de matières premières</a:t>
            </a:r>
          </a:p>
          <a:p>
            <a:pPr>
              <a:buNone/>
            </a:pPr>
            <a:endParaRPr lang="fr-FR" dirty="0" smtClean="0"/>
          </a:p>
          <a:p>
            <a:r>
              <a:rPr lang="fr-FR" dirty="0" smtClean="0"/>
              <a:t>Stocks de produits finis</a:t>
            </a:r>
          </a:p>
          <a:p>
            <a:pPr>
              <a:buNone/>
            </a:pPr>
            <a:endParaRPr lang="fr-FR" dirty="0" smtClean="0"/>
          </a:p>
          <a:p>
            <a:r>
              <a:rPr lang="fr-FR" dirty="0" smtClean="0"/>
              <a:t>Stocks d’en cours</a:t>
            </a:r>
          </a:p>
          <a:p>
            <a:pPr>
              <a:buNone/>
            </a:pPr>
            <a:endParaRPr lang="fr-FR" dirty="0" smtClean="0"/>
          </a:p>
          <a:p>
            <a:r>
              <a:rPr lang="fr-FR" dirty="0" smtClean="0"/>
              <a:t>Stocks de produits intermédiaires</a:t>
            </a:r>
          </a:p>
          <a:p>
            <a:pPr>
              <a:buNone/>
            </a:pPr>
            <a:endParaRPr lang="fr-FR" dirty="0" smtClean="0"/>
          </a:p>
          <a:p>
            <a:endParaRPr lang="fr-FR" dirty="0" smtClean="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5" name="Ellipse 4"/>
          <p:cNvSpPr/>
          <p:nvPr/>
        </p:nvSpPr>
        <p:spPr>
          <a:xfrm>
            <a:off x="7429520" y="642918"/>
            <a:ext cx="571504" cy="571504"/>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Mode de </a:t>
            </a:r>
            <a:r>
              <a:rPr lang="fr-FR" dirty="0" smtClean="0"/>
              <a:t>fonctionnement</a:t>
            </a:r>
            <a:endParaRPr lang="fr-FR" dirty="0"/>
          </a:p>
        </p:txBody>
      </p:sp>
      <p:sp>
        <p:nvSpPr>
          <p:cNvPr id="3" name="Espace réservé du contenu 2"/>
          <p:cNvSpPr>
            <a:spLocks noGrp="1"/>
          </p:cNvSpPr>
          <p:nvPr>
            <p:ph sz="quarter" idx="1"/>
          </p:nvPr>
        </p:nvSpPr>
        <p:spPr/>
        <p:txBody>
          <a:bodyPr>
            <a:normAutofit fontScale="92500"/>
          </a:bodyPr>
          <a:lstStyle/>
          <a:p>
            <a:pPr>
              <a:buFont typeface="Wingdings" pitchFamily="2" charset="2"/>
              <a:buChar char="à"/>
            </a:pPr>
            <a:r>
              <a:rPr lang="fr-FR" dirty="0" smtClean="0">
                <a:sym typeface="Wingdings" pitchFamily="2" charset="2"/>
              </a:rPr>
              <a:t> </a:t>
            </a:r>
            <a:r>
              <a:rPr lang="fr-FR" dirty="0" smtClean="0">
                <a:sym typeface="Wingdings" pitchFamily="2" charset="2"/>
              </a:rPr>
              <a:t>Il y aura en plus de ce cours, 4 TD de 2 heures.</a:t>
            </a:r>
          </a:p>
          <a:p>
            <a:pPr>
              <a:buNone/>
            </a:pPr>
            <a:endParaRPr lang="fr-FR" dirty="0" smtClean="0">
              <a:sym typeface="Wingdings" pitchFamily="2" charset="2"/>
            </a:endParaRPr>
          </a:p>
          <a:p>
            <a:pPr>
              <a:buFont typeface="Wingdings" pitchFamily="2" charset="2"/>
              <a:buChar char="à"/>
            </a:pPr>
            <a:r>
              <a:rPr lang="fr-FR" dirty="0" smtClean="0">
                <a:sym typeface="Wingdings" pitchFamily="2" charset="2"/>
              </a:rPr>
              <a:t> </a:t>
            </a:r>
            <a:r>
              <a:rPr lang="fr-FR" dirty="0" smtClean="0">
                <a:sym typeface="Wingdings" pitchFamily="2" charset="2"/>
              </a:rPr>
              <a:t>ce ne sont pas des TD où vous venez pour travailler mais des TD où vous devez présenter un travail (de groupe).</a:t>
            </a:r>
          </a:p>
          <a:p>
            <a:pPr>
              <a:buNone/>
            </a:pPr>
            <a:endParaRPr lang="fr-FR" dirty="0" smtClean="0">
              <a:sym typeface="Wingdings" pitchFamily="2" charset="2"/>
            </a:endParaRPr>
          </a:p>
          <a:p>
            <a:pPr>
              <a:buFont typeface="Wingdings" pitchFamily="2" charset="2"/>
              <a:buChar char="à"/>
            </a:pPr>
            <a:r>
              <a:rPr lang="fr-FR" dirty="0" smtClean="0">
                <a:sym typeface="Wingdings" pitchFamily="2" charset="2"/>
              </a:rPr>
              <a:t>Il n’y aura pas d’autre évaluation.</a:t>
            </a:r>
          </a:p>
          <a:p>
            <a:pPr>
              <a:buNone/>
            </a:pPr>
            <a:endParaRPr lang="fr-FR" dirty="0" smtClean="0">
              <a:sym typeface="Wingdings" pitchFamily="2" charset="2"/>
            </a:endParaRPr>
          </a:p>
          <a:p>
            <a:pPr>
              <a:buFont typeface="Wingdings" pitchFamily="2" charset="2"/>
              <a:buChar char="à"/>
            </a:pPr>
            <a:r>
              <a:rPr lang="fr-FR" dirty="0" smtClean="0">
                <a:sym typeface="Wingdings" pitchFamily="2" charset="2"/>
              </a:rPr>
              <a:t> </a:t>
            </a:r>
            <a:r>
              <a:rPr lang="fr-FR" dirty="0" smtClean="0">
                <a:sym typeface="Wingdings" pitchFamily="2" charset="2"/>
              </a:rPr>
              <a:t>La réflexion doit primer avant tout.</a:t>
            </a:r>
            <a:r>
              <a:rPr lang="fr-FR" dirty="0" smtClean="0">
                <a:sym typeface="Wingdings" pitchFamily="2" charset="2"/>
              </a:rPr>
              <a:t> </a:t>
            </a:r>
          </a:p>
          <a:p>
            <a:pPr>
              <a:buNone/>
            </a:pPr>
            <a:endParaRPr lang="fr-FR" dirty="0" smtClean="0">
              <a:sym typeface="Wingdings" pitchFamily="2" charset="2"/>
            </a:endParaRPr>
          </a:p>
          <a:p>
            <a:pPr>
              <a:buFont typeface="Wingdings" pitchFamily="2" charset="2"/>
              <a:buChar char="à"/>
            </a:pPr>
            <a:r>
              <a:rPr lang="fr-FR" dirty="0" smtClean="0">
                <a:sym typeface="Wingdings" pitchFamily="2" charset="2"/>
              </a:rPr>
              <a:t> </a:t>
            </a:r>
            <a:r>
              <a:rPr lang="fr-FR" dirty="0" smtClean="0">
                <a:sym typeface="Wingdings" pitchFamily="2" charset="2"/>
              </a:rPr>
              <a:t>3 types d’exercices seront donnés</a:t>
            </a:r>
            <a:r>
              <a:rPr lang="fr-FR" dirty="0" smtClean="0">
                <a:sym typeface="Wingdings" pitchFamily="2" charset="2"/>
              </a:rPr>
              <a:t> </a:t>
            </a:r>
            <a:endParaRPr lang="fr-FR" dirty="0" smtClean="0">
              <a:sym typeface="Wingdings" pitchFamily="2" charset="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passif</a:t>
            </a:r>
            <a:endParaRPr lang="fr-FR" dirty="0"/>
          </a:p>
        </p:txBody>
      </p:sp>
      <p:sp>
        <p:nvSpPr>
          <p:cNvPr id="3" name="Espace réservé du contenu 2"/>
          <p:cNvSpPr>
            <a:spLocks noGrp="1"/>
          </p:cNvSpPr>
          <p:nvPr>
            <p:ph sz="quarter" idx="1"/>
          </p:nvPr>
        </p:nvSpPr>
        <p:spPr/>
        <p:txBody>
          <a:bodyPr/>
          <a:lstStyle/>
          <a:p>
            <a:pPr>
              <a:buNone/>
            </a:pPr>
            <a:r>
              <a:rPr lang="fr-FR" dirty="0" smtClean="0"/>
              <a:t>Tous les éléments sont classés par ordre d’exigibilité décroissante</a:t>
            </a:r>
          </a:p>
          <a:p>
            <a:pPr>
              <a:buNone/>
            </a:pPr>
            <a:endParaRPr lang="fr-FR" dirty="0" smtClean="0"/>
          </a:p>
          <a:p>
            <a:pPr>
              <a:buNone/>
            </a:pPr>
            <a:r>
              <a:rPr lang="fr-FR" dirty="0" smtClean="0"/>
              <a:t>Passif  : ce que l’entreprise doit. On peut le répartir en 2 catégories :</a:t>
            </a:r>
          </a:p>
          <a:p>
            <a:pPr lvl="1"/>
            <a:r>
              <a:rPr lang="fr-FR" dirty="0" smtClean="0"/>
              <a:t>Capitaux propres</a:t>
            </a:r>
          </a:p>
          <a:p>
            <a:pPr lvl="1"/>
            <a:r>
              <a:rPr lang="fr-FR" dirty="0" smtClean="0"/>
              <a:t>dettes</a:t>
            </a:r>
          </a:p>
          <a:p>
            <a:endParaRPr lang="fr-FR" dirty="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6" name="Ellipse 5"/>
          <p:cNvSpPr/>
          <p:nvPr/>
        </p:nvSpPr>
        <p:spPr>
          <a:xfrm>
            <a:off x="7786710" y="214290"/>
            <a:ext cx="571504" cy="1071570"/>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passif : capitaux propres</a:t>
            </a:r>
            <a:endParaRPr lang="fr-FR" dirty="0"/>
          </a:p>
        </p:txBody>
      </p:sp>
      <p:sp>
        <p:nvSpPr>
          <p:cNvPr id="3" name="Espace réservé du contenu 2"/>
          <p:cNvSpPr>
            <a:spLocks noGrp="1"/>
          </p:cNvSpPr>
          <p:nvPr>
            <p:ph sz="quarter" idx="1"/>
          </p:nvPr>
        </p:nvSpPr>
        <p:spPr/>
        <p:txBody>
          <a:bodyPr>
            <a:normAutofit fontScale="62500" lnSpcReduction="20000"/>
          </a:bodyPr>
          <a:lstStyle/>
          <a:p>
            <a:r>
              <a:rPr lang="fr-FR" dirty="0" smtClean="0"/>
              <a:t>Capital social = ensemble des apports des actionnaires (en nature ou numéraire). Il existe dés la création de la société. En contrepartie de ces apports, la société délivre des actions ou des parts équivalentes à la valeur apportée.</a:t>
            </a:r>
          </a:p>
          <a:p>
            <a:pPr>
              <a:buNone/>
            </a:pPr>
            <a:endParaRPr lang="fr-FR" dirty="0" smtClean="0"/>
          </a:p>
          <a:p>
            <a:r>
              <a:rPr lang="fr-FR" dirty="0" smtClean="0"/>
              <a:t>La prime d’émission</a:t>
            </a:r>
          </a:p>
          <a:p>
            <a:pPr>
              <a:buNone/>
            </a:pPr>
            <a:endParaRPr lang="fr-FR" dirty="0" smtClean="0"/>
          </a:p>
          <a:p>
            <a:r>
              <a:rPr lang="fr-FR" dirty="0" smtClean="0"/>
              <a:t>Les réserves : ce sont les bénéfices que l’entreprise a conservé dans le but de s’autofinancer</a:t>
            </a:r>
          </a:p>
          <a:p>
            <a:pPr>
              <a:buNone/>
            </a:pPr>
            <a:endParaRPr lang="fr-FR" dirty="0" smtClean="0"/>
          </a:p>
          <a:p>
            <a:r>
              <a:rPr lang="fr-FR" dirty="0" smtClean="0"/>
              <a:t> Le report à nouveau</a:t>
            </a:r>
          </a:p>
          <a:p>
            <a:pPr lvl="1"/>
            <a:r>
              <a:rPr lang="fr-FR" dirty="0" smtClean="0"/>
              <a:t>Imputation des déficit</a:t>
            </a:r>
          </a:p>
          <a:p>
            <a:pPr lvl="1"/>
            <a:r>
              <a:rPr lang="fr-FR" dirty="0" smtClean="0"/>
              <a:t>Imputation d’un reliquat de bénéfice.</a:t>
            </a:r>
          </a:p>
          <a:p>
            <a:pPr lvl="1">
              <a:buNone/>
            </a:pPr>
            <a:endParaRPr lang="fr-FR" dirty="0" smtClean="0"/>
          </a:p>
          <a:p>
            <a:r>
              <a:rPr lang="fr-FR" dirty="0" smtClean="0"/>
              <a:t>Résultat de l’exercice</a:t>
            </a:r>
          </a:p>
          <a:p>
            <a:pPr>
              <a:buNone/>
            </a:pPr>
            <a:endParaRPr lang="fr-FR" dirty="0" smtClean="0"/>
          </a:p>
          <a:p>
            <a:r>
              <a:rPr lang="fr-FR" dirty="0" smtClean="0"/>
              <a:t>Subventions d’investissement</a:t>
            </a:r>
          </a:p>
          <a:p>
            <a:pPr>
              <a:buNone/>
            </a:pPr>
            <a:endParaRPr lang="fr-FR" dirty="0" smtClean="0"/>
          </a:p>
          <a:p>
            <a:r>
              <a:rPr lang="fr-FR" dirty="0" smtClean="0"/>
              <a:t>Provisions réglementées et provisions pour risques et charges</a:t>
            </a:r>
          </a:p>
          <a:p>
            <a:endParaRPr lang="fr-FR" dirty="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6" name="Ellipse 5"/>
          <p:cNvSpPr/>
          <p:nvPr/>
        </p:nvSpPr>
        <p:spPr>
          <a:xfrm>
            <a:off x="7786710" y="285728"/>
            <a:ext cx="571504" cy="500066"/>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passif : les dettes</a:t>
            </a:r>
            <a:endParaRPr lang="fr-FR" dirty="0"/>
          </a:p>
        </p:txBody>
      </p:sp>
      <p:sp>
        <p:nvSpPr>
          <p:cNvPr id="3" name="Espace réservé du contenu 2"/>
          <p:cNvSpPr>
            <a:spLocks noGrp="1"/>
          </p:cNvSpPr>
          <p:nvPr>
            <p:ph sz="quarter" idx="1"/>
          </p:nvPr>
        </p:nvSpPr>
        <p:spPr/>
        <p:txBody>
          <a:bodyPr>
            <a:normAutofit/>
          </a:bodyPr>
          <a:lstStyle/>
          <a:p>
            <a:r>
              <a:rPr lang="fr-FR" dirty="0" smtClean="0"/>
              <a:t> Dettes :</a:t>
            </a:r>
          </a:p>
          <a:p>
            <a:pPr lvl="1"/>
            <a:r>
              <a:rPr lang="fr-FR" dirty="0" smtClean="0"/>
              <a:t>dettes financières</a:t>
            </a:r>
          </a:p>
          <a:p>
            <a:pPr lvl="2"/>
            <a:r>
              <a:rPr lang="fr-FR" dirty="0" smtClean="0"/>
              <a:t>Emprunts obligataires</a:t>
            </a:r>
          </a:p>
          <a:p>
            <a:pPr lvl="2"/>
            <a:r>
              <a:rPr lang="fr-FR" dirty="0" smtClean="0"/>
              <a:t>Emprunts auprès des établissements de crédit</a:t>
            </a:r>
          </a:p>
          <a:p>
            <a:pPr lvl="2">
              <a:buNone/>
            </a:pPr>
            <a:r>
              <a:rPr lang="fr-FR" dirty="0" smtClean="0"/>
              <a:t>	Il s’agit de toutes les dettes envers les BANQUES:</a:t>
            </a:r>
          </a:p>
          <a:p>
            <a:pPr lvl="3"/>
            <a:r>
              <a:rPr lang="fr-FR" dirty="0" smtClean="0"/>
              <a:t>Emprunts</a:t>
            </a:r>
          </a:p>
          <a:p>
            <a:pPr lvl="3"/>
            <a:r>
              <a:rPr lang="fr-FR" dirty="0" smtClean="0"/>
              <a:t>concours bancaires (découverts)</a:t>
            </a:r>
          </a:p>
          <a:p>
            <a:pPr lvl="2"/>
            <a:r>
              <a:rPr lang="fr-FR" dirty="0" smtClean="0"/>
              <a:t>Emprunts et dette financières diverses.</a:t>
            </a:r>
          </a:p>
          <a:p>
            <a:r>
              <a:rPr lang="fr-FR" dirty="0" smtClean="0"/>
              <a:t>Les fournisseurs et les comptes rattachés</a:t>
            </a:r>
          </a:p>
          <a:p>
            <a:r>
              <a:rPr lang="fr-FR" dirty="0" smtClean="0"/>
              <a:t>Dette fiscale et sociale</a:t>
            </a:r>
          </a:p>
          <a:p>
            <a:endParaRPr lang="fr-FR" dirty="0" smtClean="0"/>
          </a:p>
          <a:p>
            <a:pPr>
              <a:buNone/>
            </a:pPr>
            <a:endParaRPr lang="fr-FR" dirty="0" smtClean="0"/>
          </a:p>
          <a:p>
            <a:endParaRPr lang="fr-FR" dirty="0"/>
          </a:p>
        </p:txBody>
      </p:sp>
      <p:pic>
        <p:nvPicPr>
          <p:cNvPr id="4" name="Picture 5"/>
          <p:cNvPicPr>
            <a:picLocks noChangeAspect="1" noChangeArrowheads="1"/>
          </p:cNvPicPr>
          <p:nvPr/>
        </p:nvPicPr>
        <p:blipFill>
          <a:blip r:embed="rId2" cstate="print"/>
          <a:srcRect/>
          <a:stretch>
            <a:fillRect/>
          </a:stretch>
        </p:blipFill>
        <p:spPr>
          <a:xfrm>
            <a:off x="7072330" y="285728"/>
            <a:ext cx="1785950" cy="983476"/>
          </a:xfrm>
          <a:prstGeom prst="rect">
            <a:avLst/>
          </a:prstGeom>
          <a:noFill/>
          <a:ln/>
        </p:spPr>
      </p:pic>
      <p:sp>
        <p:nvSpPr>
          <p:cNvPr id="6" name="Ellipse 5"/>
          <p:cNvSpPr/>
          <p:nvPr/>
        </p:nvSpPr>
        <p:spPr>
          <a:xfrm>
            <a:off x="7786710" y="642918"/>
            <a:ext cx="571504" cy="500066"/>
          </a:xfrm>
          <a:prstGeom prst="ellipse">
            <a:avLst/>
          </a:prstGeom>
          <a:solidFill>
            <a:schemeClr val="accent1">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Vision économique de quelques postes</a:t>
            </a:r>
            <a:endParaRPr lang="fr-FR" dirty="0"/>
          </a:p>
        </p:txBody>
      </p:sp>
      <p:sp>
        <p:nvSpPr>
          <p:cNvPr id="3" name="Espace réservé du contenu 2"/>
          <p:cNvSpPr>
            <a:spLocks noGrp="1"/>
          </p:cNvSpPr>
          <p:nvPr>
            <p:ph sz="quarter" idx="1"/>
          </p:nvPr>
        </p:nvSpPr>
        <p:spPr/>
        <p:txBody>
          <a:bodyPr>
            <a:normAutofit/>
          </a:bodyPr>
          <a:lstStyle/>
          <a:p>
            <a:r>
              <a:rPr lang="fr-FR" dirty="0" smtClean="0"/>
              <a:t> </a:t>
            </a:r>
            <a:r>
              <a:rPr lang="fr-FR" dirty="0" smtClean="0"/>
              <a:t>comptes de régulation : comtes qui enregistrent </a:t>
            </a:r>
            <a:r>
              <a:rPr lang="fr-FR" dirty="0" smtClean="0"/>
              <a:t>l</a:t>
            </a:r>
            <a:r>
              <a:rPr lang="fr-FR" dirty="0" smtClean="0"/>
              <a:t>es charges et les produits comptabilisés pendant un exercice mais qui concerne des exercices ultérieurs</a:t>
            </a:r>
          </a:p>
          <a:p>
            <a:r>
              <a:rPr lang="fr-FR" dirty="0" smtClean="0"/>
              <a:t>Frais d’établissement : constitution, prospection, publicité, frais d’augmentation de capital</a:t>
            </a:r>
          </a:p>
          <a:p>
            <a:r>
              <a:rPr lang="fr-FR" dirty="0" smtClean="0"/>
              <a:t>Frais de R&amp;D : effort de l’entreprise pour son propre compte</a:t>
            </a:r>
          </a:p>
          <a:p>
            <a:r>
              <a:rPr lang="fr-FR" dirty="0" smtClean="0"/>
              <a:t>Provisions : pour dépréciation de l’actif, pour risques et charges, réglementées.</a:t>
            </a:r>
            <a:endParaRPr lang="fr-FR" dirty="0" smtClean="0"/>
          </a:p>
          <a:p>
            <a:pPr>
              <a:buNone/>
            </a:pPr>
            <a:endParaRPr lang="fr-FR" dirty="0" smtClean="0"/>
          </a:p>
          <a:p>
            <a:endParaRPr lang="fr-F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Bilan</a:t>
            </a:r>
            <a:endParaRPr lang="fr-FR" dirty="0"/>
          </a:p>
        </p:txBody>
      </p:sp>
      <p:pic>
        <p:nvPicPr>
          <p:cNvPr id="18434" name="Picture 2"/>
          <p:cNvPicPr>
            <a:picLocks noChangeAspect="1" noChangeArrowheads="1"/>
          </p:cNvPicPr>
          <p:nvPr/>
        </p:nvPicPr>
        <p:blipFill>
          <a:blip r:embed="rId2" cstate="print"/>
          <a:srcRect/>
          <a:stretch>
            <a:fillRect/>
          </a:stretch>
        </p:blipFill>
        <p:spPr bwMode="auto">
          <a:xfrm>
            <a:off x="285720" y="928670"/>
            <a:ext cx="4090930" cy="5714383"/>
          </a:xfrm>
          <a:prstGeom prst="rect">
            <a:avLst/>
          </a:prstGeom>
          <a:noFill/>
          <a:ln w="9525">
            <a:noFill/>
            <a:miter lim="800000"/>
            <a:headEnd/>
            <a:tailEnd/>
          </a:ln>
          <a:effectLst/>
        </p:spPr>
      </p:pic>
      <p:pic>
        <p:nvPicPr>
          <p:cNvPr id="18435" name="Picture 3"/>
          <p:cNvPicPr>
            <a:picLocks noChangeAspect="1" noChangeArrowheads="1"/>
          </p:cNvPicPr>
          <p:nvPr/>
        </p:nvPicPr>
        <p:blipFill>
          <a:blip r:embed="rId3" cstate="print"/>
          <a:srcRect/>
          <a:stretch>
            <a:fillRect/>
          </a:stretch>
        </p:blipFill>
        <p:spPr bwMode="auto">
          <a:xfrm>
            <a:off x="4572032" y="928670"/>
            <a:ext cx="4357686" cy="5720775"/>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bilan fonctionnel</a:t>
            </a:r>
            <a:endParaRPr lang="fr-FR" dirty="0"/>
          </a:p>
        </p:txBody>
      </p:sp>
      <p:sp>
        <p:nvSpPr>
          <p:cNvPr id="3" name="Espace réservé du contenu 2"/>
          <p:cNvSpPr>
            <a:spLocks noGrp="1"/>
          </p:cNvSpPr>
          <p:nvPr>
            <p:ph sz="quarter" idx="1"/>
          </p:nvPr>
        </p:nvSpPr>
        <p:spPr/>
        <p:txBody>
          <a:bodyPr/>
          <a:lstStyle/>
          <a:p>
            <a:r>
              <a:rPr lang="fr-FR" dirty="0" smtClean="0"/>
              <a:t>Bilan retraité dans une optique différente du plan comptable général.</a:t>
            </a:r>
          </a:p>
          <a:p>
            <a:pPr>
              <a:buNone/>
            </a:pPr>
            <a:endParaRPr lang="fr-FR" dirty="0" smtClean="0"/>
          </a:p>
          <a:p>
            <a:r>
              <a:rPr lang="fr-FR" dirty="0" smtClean="0"/>
              <a:t>Réorganisation des postes du bilan : le compte dont il est question finance-t-il :</a:t>
            </a:r>
          </a:p>
          <a:p>
            <a:pPr lvl="1"/>
            <a:r>
              <a:rPr lang="fr-FR" dirty="0" smtClean="0"/>
              <a:t>L’investissement</a:t>
            </a:r>
          </a:p>
          <a:p>
            <a:pPr lvl="1"/>
            <a:r>
              <a:rPr lang="fr-FR" dirty="0" smtClean="0"/>
              <a:t>L’exploitation</a:t>
            </a:r>
          </a:p>
          <a:p>
            <a:pPr lvl="1"/>
            <a:r>
              <a:rPr lang="fr-FR" dirty="0" smtClean="0"/>
              <a:t>Ou le financement ?</a:t>
            </a:r>
            <a:endParaRPr lang="fr-F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bilan fonctionnel : actif</a:t>
            </a:r>
            <a:endParaRPr lang="fr-FR" dirty="0"/>
          </a:p>
        </p:txBody>
      </p:sp>
      <p:sp>
        <p:nvSpPr>
          <p:cNvPr id="3" name="Espace réservé du contenu 2"/>
          <p:cNvSpPr>
            <a:spLocks noGrp="1"/>
          </p:cNvSpPr>
          <p:nvPr>
            <p:ph sz="quarter" idx="1"/>
          </p:nvPr>
        </p:nvSpPr>
        <p:spPr/>
        <p:txBody>
          <a:bodyPr>
            <a:normAutofit fontScale="92500" lnSpcReduction="10000"/>
          </a:bodyPr>
          <a:lstStyle/>
          <a:p>
            <a:r>
              <a:rPr lang="fr-FR" dirty="0" smtClean="0"/>
              <a:t>Actif stable = IMMOBILISATIONS ENREGISTREES A LEUR VALEUR BRUTE IE LEUR VALEUR D ACHAT. Elles s’insèrent dans le cycle d’investissement</a:t>
            </a:r>
          </a:p>
          <a:p>
            <a:pPr lvl="1"/>
            <a:endParaRPr lang="fr-FR" dirty="0" smtClean="0"/>
          </a:p>
          <a:p>
            <a:r>
              <a:rPr lang="fr-FR" dirty="0" smtClean="0"/>
              <a:t>Actif circulant. Il concerne ce qui est lié à l’exploitation et hors exploitation</a:t>
            </a:r>
          </a:p>
          <a:p>
            <a:pPr lvl="1"/>
            <a:r>
              <a:rPr lang="fr-FR" dirty="0" smtClean="0"/>
              <a:t>Actif circulant d’exploitation : avances et </a:t>
            </a:r>
            <a:r>
              <a:rPr lang="fr-FR" dirty="0" err="1" smtClean="0"/>
              <a:t>accomptes</a:t>
            </a:r>
            <a:r>
              <a:rPr lang="fr-FR" dirty="0" smtClean="0"/>
              <a:t> versés sur commandes, stocks, créances clients</a:t>
            </a:r>
          </a:p>
          <a:p>
            <a:pPr lvl="1"/>
            <a:r>
              <a:rPr lang="fr-FR" dirty="0" smtClean="0"/>
              <a:t>Actif circulant hors exploitation : VMP, capital souscrit non appelé, TVA déductible sur les immobilisations</a:t>
            </a:r>
          </a:p>
          <a:p>
            <a:pPr lvl="1">
              <a:buNone/>
            </a:pPr>
            <a:endParaRPr lang="fr-FR" dirty="0" smtClean="0"/>
          </a:p>
          <a:p>
            <a:r>
              <a:rPr lang="fr-FR" dirty="0" smtClean="0"/>
              <a:t>Trésorerie active</a:t>
            </a:r>
            <a:endParaRPr lang="fr-F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bilan fonctionnel : passif</a:t>
            </a:r>
            <a:endParaRPr lang="fr-FR" dirty="0"/>
          </a:p>
        </p:txBody>
      </p:sp>
      <p:sp>
        <p:nvSpPr>
          <p:cNvPr id="3" name="Espace réservé du contenu 2"/>
          <p:cNvSpPr>
            <a:spLocks noGrp="1"/>
          </p:cNvSpPr>
          <p:nvPr>
            <p:ph sz="quarter" idx="1"/>
          </p:nvPr>
        </p:nvSpPr>
        <p:spPr/>
        <p:txBody>
          <a:bodyPr>
            <a:normAutofit/>
          </a:bodyPr>
          <a:lstStyle/>
          <a:p>
            <a:r>
              <a:rPr lang="fr-FR" dirty="0" smtClean="0"/>
              <a:t>Ressources permanentes</a:t>
            </a:r>
          </a:p>
          <a:p>
            <a:pPr lvl="1"/>
            <a:r>
              <a:rPr lang="fr-FR" dirty="0" smtClean="0"/>
              <a:t>Ressources propres</a:t>
            </a:r>
          </a:p>
          <a:p>
            <a:pPr lvl="1"/>
            <a:r>
              <a:rPr lang="fr-FR" dirty="0" smtClean="0"/>
              <a:t>Dettes financières</a:t>
            </a:r>
          </a:p>
          <a:p>
            <a:pPr lvl="1">
              <a:buNone/>
            </a:pPr>
            <a:endParaRPr lang="fr-FR" dirty="0" smtClean="0"/>
          </a:p>
          <a:p>
            <a:r>
              <a:rPr lang="fr-FR" dirty="0" smtClean="0"/>
              <a:t>Dettes circulantes </a:t>
            </a:r>
          </a:p>
          <a:p>
            <a:pPr lvl="1"/>
            <a:r>
              <a:rPr lang="fr-FR" dirty="0" smtClean="0"/>
              <a:t>Dettes circulantes d’exploitation</a:t>
            </a:r>
          </a:p>
          <a:p>
            <a:pPr lvl="1"/>
            <a:r>
              <a:rPr lang="fr-FR" dirty="0" smtClean="0"/>
              <a:t>Dettes circulantes hors exploitation</a:t>
            </a:r>
          </a:p>
          <a:p>
            <a:pPr lvl="1">
              <a:buNone/>
            </a:pPr>
            <a:endParaRPr lang="fr-FR" dirty="0" smtClean="0"/>
          </a:p>
          <a:p>
            <a:r>
              <a:rPr lang="fr-FR" dirty="0" err="1" smtClean="0"/>
              <a:t>Tresorerie</a:t>
            </a:r>
            <a:r>
              <a:rPr lang="fr-FR" dirty="0" smtClean="0"/>
              <a:t> passive</a:t>
            </a:r>
            <a:endParaRPr lang="fr-F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Synthèse sur le bilan fonctionnel</a:t>
            </a:r>
            <a:endParaRPr lang="fr-FR" dirty="0"/>
          </a:p>
        </p:txBody>
      </p:sp>
      <p:pic>
        <p:nvPicPr>
          <p:cNvPr id="19458" name="Picture 2"/>
          <p:cNvPicPr>
            <a:picLocks noChangeAspect="1" noChangeArrowheads="1"/>
          </p:cNvPicPr>
          <p:nvPr/>
        </p:nvPicPr>
        <p:blipFill>
          <a:blip r:embed="rId2" cstate="print"/>
          <a:srcRect/>
          <a:stretch>
            <a:fillRect/>
          </a:stretch>
        </p:blipFill>
        <p:spPr bwMode="auto">
          <a:xfrm>
            <a:off x="2643174" y="1328310"/>
            <a:ext cx="3786214" cy="5272493"/>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du bilan fonctionnel</a:t>
            </a:r>
            <a:endParaRPr lang="fr-FR" dirty="0"/>
          </a:p>
        </p:txBody>
      </p:sp>
      <p:pic>
        <p:nvPicPr>
          <p:cNvPr id="4" name="Picture 2"/>
          <p:cNvPicPr>
            <a:picLocks noGrp="1" noChangeAspect="1" noChangeArrowheads="1"/>
          </p:cNvPicPr>
          <p:nvPr>
            <p:ph sz="quarter" idx="1"/>
          </p:nvPr>
        </p:nvPicPr>
        <p:blipFill>
          <a:blip r:embed="rId2" cstate="print"/>
          <a:srcRect/>
          <a:stretch>
            <a:fillRect/>
          </a:stretch>
        </p:blipFill>
        <p:spPr>
          <a:xfrm>
            <a:off x="357158" y="1428736"/>
            <a:ext cx="4828572" cy="4505954"/>
          </a:xfrm>
          <a:noFill/>
          <a:ln/>
        </p:spPr>
      </p:pic>
      <p:sp>
        <p:nvSpPr>
          <p:cNvPr id="5" name="ZoneTexte 4"/>
          <p:cNvSpPr txBox="1"/>
          <p:nvPr/>
        </p:nvSpPr>
        <p:spPr>
          <a:xfrm>
            <a:off x="5429256" y="1571612"/>
            <a:ext cx="278608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Ressources permanentes – </a:t>
            </a:r>
          </a:p>
          <a:p>
            <a:pPr algn="ctr"/>
            <a:r>
              <a:rPr lang="fr-FR" dirty="0" smtClean="0"/>
              <a:t>actif stable</a:t>
            </a:r>
            <a:endParaRPr lang="fr-FR" dirty="0"/>
          </a:p>
        </p:txBody>
      </p:sp>
      <p:cxnSp>
        <p:nvCxnSpPr>
          <p:cNvPr id="7" name="Connecteur droit avec flèche 6"/>
          <p:cNvCxnSpPr>
            <a:endCxn id="5" idx="1"/>
          </p:cNvCxnSpPr>
          <p:nvPr/>
        </p:nvCxnSpPr>
        <p:spPr>
          <a:xfrm flipV="1">
            <a:off x="4714876" y="2033277"/>
            <a:ext cx="714380" cy="3241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5429256" y="3571876"/>
            <a:ext cx="2786082" cy="92333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dirty="0" smtClean="0"/>
              <a:t>Stocks + créances</a:t>
            </a:r>
          </a:p>
          <a:p>
            <a:pPr algn="ctr"/>
            <a:r>
              <a:rPr lang="fr-FR" dirty="0"/>
              <a:t>-</a:t>
            </a:r>
            <a:endParaRPr lang="fr-FR" dirty="0" smtClean="0"/>
          </a:p>
          <a:p>
            <a:pPr algn="ctr"/>
            <a:r>
              <a:rPr lang="fr-FR" dirty="0" smtClean="0"/>
              <a:t>dettes</a:t>
            </a:r>
            <a:endParaRPr lang="fr-FR" dirty="0"/>
          </a:p>
        </p:txBody>
      </p:sp>
      <p:cxnSp>
        <p:nvCxnSpPr>
          <p:cNvPr id="10" name="Connecteur droit avec flèche 9"/>
          <p:cNvCxnSpPr>
            <a:endCxn id="8" idx="1"/>
          </p:cNvCxnSpPr>
          <p:nvPr/>
        </p:nvCxnSpPr>
        <p:spPr>
          <a:xfrm flipV="1">
            <a:off x="4786314" y="4033541"/>
            <a:ext cx="642942" cy="1812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5214942" y="5072074"/>
            <a:ext cx="3571900"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fr-FR" dirty="0" smtClean="0"/>
              <a:t>Formule magique :</a:t>
            </a:r>
          </a:p>
          <a:p>
            <a:pPr algn="ctr"/>
            <a:r>
              <a:rPr lang="fr-FR" dirty="0"/>
              <a:t> </a:t>
            </a:r>
            <a:r>
              <a:rPr lang="fr-FR" dirty="0" smtClean="0"/>
              <a:t>FR = BFR + T</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 du cours</a:t>
            </a:r>
            <a:endParaRPr lang="fr-FR" dirty="0"/>
          </a:p>
        </p:txBody>
      </p:sp>
      <p:sp>
        <p:nvSpPr>
          <p:cNvPr id="11" name="Espace réservé du contenu 2"/>
          <p:cNvSpPr>
            <a:spLocks noGrp="1"/>
          </p:cNvSpPr>
          <p:nvPr>
            <p:ph sz="quarter" idx="1"/>
          </p:nvPr>
        </p:nvSpPr>
        <p:spPr>
          <a:xfrm>
            <a:off x="301752" y="1527048"/>
            <a:ext cx="8503920" cy="4572000"/>
          </a:xfrm>
        </p:spPr>
        <p:txBody>
          <a:bodyPr>
            <a:normAutofit/>
          </a:bodyPr>
          <a:lstStyle/>
          <a:p>
            <a:pPr>
              <a:buNone/>
            </a:pPr>
            <a:r>
              <a:rPr lang="fr-FR" dirty="0" smtClean="0"/>
              <a:t>Introduction </a:t>
            </a:r>
          </a:p>
          <a:p>
            <a:pPr>
              <a:buNone/>
            </a:pPr>
            <a:endParaRPr lang="fr-FR" dirty="0" smtClean="0"/>
          </a:p>
          <a:p>
            <a:pPr>
              <a:buNone/>
            </a:pPr>
            <a:r>
              <a:rPr lang="fr-FR" dirty="0" smtClean="0"/>
              <a:t>Les grands principes de l’analyse financières</a:t>
            </a:r>
          </a:p>
          <a:p>
            <a:pPr>
              <a:buNone/>
            </a:pPr>
            <a:endParaRPr lang="fr-FR" dirty="0" smtClean="0"/>
          </a:p>
          <a:p>
            <a:pPr>
              <a:buNone/>
            </a:pPr>
            <a:r>
              <a:rPr lang="fr-FR" dirty="0" smtClean="0"/>
              <a:t>Présentation de la base de donnée ALTARES </a:t>
            </a:r>
          </a:p>
          <a:p>
            <a:pPr>
              <a:buNone/>
            </a:pPr>
            <a:endParaRPr lang="fr-FR" dirty="0" smtClean="0"/>
          </a:p>
          <a:p>
            <a:pPr>
              <a:buNone/>
            </a:pPr>
            <a:r>
              <a:rPr lang="fr-FR" dirty="0" smtClean="0"/>
              <a:t>Quelques conseils pratiques</a:t>
            </a:r>
          </a:p>
          <a:p>
            <a:pPr>
              <a:buNone/>
            </a:pPr>
            <a:endParaRPr lang="fr-FR" dirty="0" smtClean="0"/>
          </a:p>
          <a:p>
            <a:pPr>
              <a:buNone/>
            </a:pPr>
            <a:r>
              <a:rPr lang="fr-FR" dirty="0" smtClean="0"/>
              <a:t>Conclusion</a:t>
            </a:r>
            <a:endParaRPr lang="fr-FR" dirty="0"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Bilan financier</a:t>
            </a:r>
            <a:endParaRPr lang="fr-FR" dirty="0"/>
          </a:p>
        </p:txBody>
      </p:sp>
      <p:sp>
        <p:nvSpPr>
          <p:cNvPr id="3" name="Espace réservé du contenu 2"/>
          <p:cNvSpPr>
            <a:spLocks noGrp="1"/>
          </p:cNvSpPr>
          <p:nvPr>
            <p:ph sz="quarter" idx="1"/>
          </p:nvPr>
        </p:nvSpPr>
        <p:spPr/>
        <p:txBody>
          <a:bodyPr>
            <a:normAutofit fontScale="92500" lnSpcReduction="10000"/>
          </a:bodyPr>
          <a:lstStyle/>
          <a:p>
            <a:pPr>
              <a:buNone/>
            </a:pPr>
            <a:r>
              <a:rPr lang="fr-FR" dirty="0" smtClean="0"/>
              <a:t>Le Bilan financier est établi par les banques qui cherchent à apprécier la solvabilité d’une entreprise avant de s’engager vis-à-vis d’elle.</a:t>
            </a:r>
          </a:p>
          <a:p>
            <a:pPr>
              <a:buNone/>
            </a:pPr>
            <a:endParaRPr lang="fr-FR" dirty="0" smtClean="0"/>
          </a:p>
          <a:p>
            <a:pPr>
              <a:buNone/>
            </a:pPr>
            <a:r>
              <a:rPr lang="fr-FR" dirty="0" smtClean="0"/>
              <a:t>3 mots clés :</a:t>
            </a:r>
          </a:p>
          <a:p>
            <a:pPr>
              <a:buNone/>
            </a:pPr>
            <a:r>
              <a:rPr lang="fr-FR" dirty="0" smtClean="0"/>
              <a:t> - liquidité : aptitude de l’entreprise à transformer plus ou moins rapidement ses actifs en trésorerie</a:t>
            </a:r>
          </a:p>
          <a:p>
            <a:pPr>
              <a:buFontTx/>
              <a:buChar char="-"/>
            </a:pPr>
            <a:r>
              <a:rPr lang="fr-FR" dirty="0" smtClean="0"/>
              <a:t>Exigibilité : capacité de l’entreprise à respecter les dates d’échéance de règlement de ses dettes</a:t>
            </a:r>
          </a:p>
          <a:p>
            <a:pPr>
              <a:buFontTx/>
              <a:buChar char="-"/>
            </a:pPr>
            <a:r>
              <a:rPr lang="fr-FR" dirty="0" smtClean="0"/>
              <a:t>Solvabilité  : capacité de l’entreprise à régler l’ensemble de ses dettes.</a:t>
            </a:r>
            <a:endParaRPr lang="fr-F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bilan financier</a:t>
            </a:r>
            <a:endParaRPr lang="fr-FR" dirty="0"/>
          </a:p>
        </p:txBody>
      </p:sp>
      <p:pic>
        <p:nvPicPr>
          <p:cNvPr id="20482" name="Picture 2"/>
          <p:cNvPicPr>
            <a:picLocks noChangeAspect="1" noChangeArrowheads="1"/>
          </p:cNvPicPr>
          <p:nvPr/>
        </p:nvPicPr>
        <p:blipFill>
          <a:blip r:embed="rId2" cstate="print"/>
          <a:srcRect/>
          <a:stretch>
            <a:fillRect/>
          </a:stretch>
        </p:blipFill>
        <p:spPr bwMode="auto">
          <a:xfrm>
            <a:off x="2643174" y="1428736"/>
            <a:ext cx="3714776" cy="5023449"/>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compte de résultat</a:t>
            </a:r>
            <a:endParaRPr lang="fr-FR" dirty="0"/>
          </a:p>
        </p:txBody>
      </p:sp>
      <p:sp>
        <p:nvSpPr>
          <p:cNvPr id="3" name="Espace réservé du contenu 2"/>
          <p:cNvSpPr>
            <a:spLocks noGrp="1"/>
          </p:cNvSpPr>
          <p:nvPr>
            <p:ph sz="quarter" idx="1"/>
          </p:nvPr>
        </p:nvSpPr>
        <p:spPr/>
        <p:txBody>
          <a:bodyPr/>
          <a:lstStyle/>
          <a:p>
            <a:pPr>
              <a:buNone/>
            </a:pPr>
            <a:r>
              <a:rPr lang="fr-FR" dirty="0" smtClean="0"/>
              <a:t>C’est l’historique de l’activité de l’entreprise au cours d’un exercice.</a:t>
            </a:r>
          </a:p>
          <a:p>
            <a:pPr>
              <a:buNone/>
            </a:pPr>
            <a:r>
              <a:rPr lang="fr-FR" dirty="0" smtClean="0"/>
              <a:t>Il  répertorie toutes les charges et les produits de l’année.</a:t>
            </a:r>
          </a:p>
          <a:p>
            <a:pPr>
              <a:buNone/>
            </a:pPr>
            <a:r>
              <a:rPr lang="fr-FR" dirty="0" smtClean="0"/>
              <a:t>Les charges représentent les flux entrants</a:t>
            </a:r>
          </a:p>
          <a:p>
            <a:pPr>
              <a:buNone/>
            </a:pPr>
            <a:r>
              <a:rPr lang="fr-FR" dirty="0" smtClean="0"/>
              <a:t>Les produits représentent les flux sortants.</a:t>
            </a:r>
          </a:p>
          <a:p>
            <a:pPr>
              <a:buNone/>
            </a:pPr>
            <a:r>
              <a:rPr lang="fr-FR" dirty="0" smtClean="0"/>
              <a:t>Si Produits &gt; charges </a:t>
            </a:r>
            <a:r>
              <a:rPr lang="fr-FR" dirty="0" smtClean="0">
                <a:sym typeface="Wingdings" pitchFamily="2" charset="2"/>
              </a:rPr>
              <a:t> bénéfice</a:t>
            </a:r>
          </a:p>
          <a:p>
            <a:pPr>
              <a:buNone/>
            </a:pPr>
            <a:r>
              <a:rPr lang="fr-FR" dirty="0" smtClean="0">
                <a:sym typeface="Wingdings" pitchFamily="2" charset="2"/>
              </a:rPr>
              <a:t>Si Produits &lt; charges  déficit</a:t>
            </a:r>
            <a:endParaRPr lang="fr-FR"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Charges</a:t>
            </a:r>
            <a:endParaRPr lang="fr-FR" dirty="0"/>
          </a:p>
        </p:txBody>
      </p:sp>
      <p:sp>
        <p:nvSpPr>
          <p:cNvPr id="3" name="Espace réservé du contenu 2"/>
          <p:cNvSpPr>
            <a:spLocks noGrp="1"/>
          </p:cNvSpPr>
          <p:nvPr>
            <p:ph sz="quarter" idx="1"/>
          </p:nvPr>
        </p:nvSpPr>
        <p:spPr/>
        <p:txBody>
          <a:bodyPr>
            <a:normAutofit fontScale="92500" lnSpcReduction="10000"/>
          </a:bodyPr>
          <a:lstStyle/>
          <a:p>
            <a:r>
              <a:rPr lang="fr-FR" dirty="0" smtClean="0"/>
              <a:t>Charges d’exploitation</a:t>
            </a:r>
          </a:p>
          <a:p>
            <a:pPr lvl="1"/>
            <a:r>
              <a:rPr lang="fr-FR" dirty="0" smtClean="0"/>
              <a:t>Achats</a:t>
            </a:r>
          </a:p>
          <a:p>
            <a:pPr lvl="1"/>
            <a:r>
              <a:rPr lang="fr-FR" dirty="0" smtClean="0"/>
              <a:t>Variation de stocks</a:t>
            </a:r>
          </a:p>
          <a:p>
            <a:pPr lvl="1"/>
            <a:r>
              <a:rPr lang="fr-FR" dirty="0" smtClean="0"/>
              <a:t>Autres achats et charges externes</a:t>
            </a:r>
          </a:p>
          <a:p>
            <a:pPr lvl="1"/>
            <a:r>
              <a:rPr lang="fr-FR" dirty="0" err="1" smtClean="0"/>
              <a:t>Impots</a:t>
            </a:r>
            <a:r>
              <a:rPr lang="fr-FR" dirty="0" smtClean="0"/>
              <a:t> et taxes</a:t>
            </a:r>
          </a:p>
          <a:p>
            <a:pPr lvl="1"/>
            <a:r>
              <a:rPr lang="fr-FR" dirty="0" smtClean="0"/>
              <a:t>Charges de personnel</a:t>
            </a:r>
          </a:p>
          <a:p>
            <a:r>
              <a:rPr lang="fr-FR" dirty="0" smtClean="0"/>
              <a:t> charges financières</a:t>
            </a:r>
          </a:p>
          <a:p>
            <a:pPr lvl="1"/>
            <a:r>
              <a:rPr lang="fr-FR" dirty="0" err="1" smtClean="0"/>
              <a:t>Interets</a:t>
            </a:r>
            <a:r>
              <a:rPr lang="fr-FR" dirty="0" smtClean="0"/>
              <a:t> et charges assimilées</a:t>
            </a:r>
          </a:p>
          <a:p>
            <a:pPr lvl="1"/>
            <a:r>
              <a:rPr lang="fr-FR" dirty="0" smtClean="0"/>
              <a:t>Pertes de change</a:t>
            </a:r>
          </a:p>
          <a:p>
            <a:pPr lvl="1"/>
            <a:r>
              <a:rPr lang="fr-FR" dirty="0" smtClean="0"/>
              <a:t>Dotation aux amortissements et aux provisions</a:t>
            </a:r>
          </a:p>
          <a:p>
            <a:r>
              <a:rPr lang="fr-FR" dirty="0" smtClean="0"/>
              <a:t>Charges exceptionnelles</a:t>
            </a:r>
          </a:p>
          <a:p>
            <a:r>
              <a:rPr lang="fr-FR" dirty="0" err="1" smtClean="0"/>
              <a:t>Impots</a:t>
            </a:r>
            <a:endParaRPr lang="fr-FR" dirty="0" smtClean="0"/>
          </a:p>
          <a:p>
            <a:pPr>
              <a:buNone/>
            </a:pPr>
            <a:endParaRPr lang="fr-F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Produits</a:t>
            </a:r>
            <a:endParaRPr lang="fr-FR" dirty="0"/>
          </a:p>
        </p:txBody>
      </p:sp>
      <p:sp>
        <p:nvSpPr>
          <p:cNvPr id="3" name="Espace réservé du contenu 2"/>
          <p:cNvSpPr>
            <a:spLocks noGrp="1"/>
          </p:cNvSpPr>
          <p:nvPr>
            <p:ph sz="quarter" idx="1"/>
          </p:nvPr>
        </p:nvSpPr>
        <p:spPr/>
        <p:txBody>
          <a:bodyPr/>
          <a:lstStyle/>
          <a:p>
            <a:r>
              <a:rPr lang="fr-FR" dirty="0" smtClean="0"/>
              <a:t>Produits d’exploitation</a:t>
            </a:r>
          </a:p>
          <a:p>
            <a:pPr>
              <a:buNone/>
            </a:pPr>
            <a:endParaRPr lang="fr-FR" dirty="0" smtClean="0"/>
          </a:p>
          <a:p>
            <a:r>
              <a:rPr lang="fr-FR" dirty="0" smtClean="0"/>
              <a:t>Subventions d’exploitation</a:t>
            </a:r>
          </a:p>
          <a:p>
            <a:pPr>
              <a:buNone/>
            </a:pPr>
            <a:endParaRPr lang="fr-FR" dirty="0" smtClean="0"/>
          </a:p>
          <a:p>
            <a:r>
              <a:rPr lang="fr-FR" dirty="0" smtClean="0"/>
              <a:t>Reprises sur provisions</a:t>
            </a:r>
          </a:p>
          <a:p>
            <a:pPr>
              <a:buNone/>
            </a:pPr>
            <a:endParaRPr lang="fr-FR" dirty="0" smtClean="0"/>
          </a:p>
          <a:p>
            <a:r>
              <a:rPr lang="fr-FR" dirty="0" smtClean="0"/>
              <a:t>Produits financiers</a:t>
            </a:r>
          </a:p>
          <a:p>
            <a:pPr>
              <a:buNone/>
            </a:pPr>
            <a:endParaRPr lang="fr-FR" dirty="0" smtClean="0"/>
          </a:p>
          <a:p>
            <a:r>
              <a:rPr lang="fr-FR" dirty="0" smtClean="0"/>
              <a:t>Produits exceptionnels</a:t>
            </a:r>
            <a:endParaRPr lang="fr-F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Compte de résultat</a:t>
            </a:r>
            <a:endParaRPr lang="fr-FR" dirty="0"/>
          </a:p>
        </p:txBody>
      </p:sp>
      <p:pic>
        <p:nvPicPr>
          <p:cNvPr id="27650" name="Picture 2"/>
          <p:cNvPicPr>
            <a:picLocks noChangeAspect="1" noChangeArrowheads="1"/>
          </p:cNvPicPr>
          <p:nvPr/>
        </p:nvPicPr>
        <p:blipFill>
          <a:blip r:embed="rId2" cstate="print"/>
          <a:srcRect/>
          <a:stretch>
            <a:fillRect/>
          </a:stretch>
        </p:blipFill>
        <p:spPr bwMode="auto">
          <a:xfrm>
            <a:off x="2285984" y="1500174"/>
            <a:ext cx="4410075" cy="4922837"/>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Exemples de calculs</a:t>
            </a:r>
            <a:endParaRPr lang="fr-FR" dirty="0"/>
          </a:p>
        </p:txBody>
      </p:sp>
      <p:pic>
        <p:nvPicPr>
          <p:cNvPr id="28674" name="Picture 2"/>
          <p:cNvPicPr>
            <a:picLocks noGrp="1" noChangeAspect="1" noChangeArrowheads="1"/>
          </p:cNvPicPr>
          <p:nvPr>
            <p:ph sz="quarter" idx="1"/>
          </p:nvPr>
        </p:nvPicPr>
        <p:blipFill>
          <a:blip r:embed="rId2" cstate="print"/>
          <a:srcRect/>
          <a:stretch>
            <a:fillRect/>
          </a:stretch>
        </p:blipFill>
        <p:spPr bwMode="auto">
          <a:xfrm>
            <a:off x="4143372" y="100001"/>
            <a:ext cx="4894398" cy="6543709"/>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Introduction</a:t>
            </a:r>
            <a:endParaRPr lang="fr-FR" dirty="0"/>
          </a:p>
        </p:txBody>
      </p:sp>
      <p:sp>
        <p:nvSpPr>
          <p:cNvPr id="3" name="Espace réservé du contenu 2"/>
          <p:cNvSpPr>
            <a:spLocks noGrp="1"/>
          </p:cNvSpPr>
          <p:nvPr>
            <p:ph sz="quarter" idx="1"/>
          </p:nvPr>
        </p:nvSpPr>
        <p:spPr/>
        <p:txBody>
          <a:bodyPr>
            <a:normAutofit fontScale="62500" lnSpcReduction="20000"/>
          </a:bodyPr>
          <a:lstStyle/>
          <a:p>
            <a:pPr>
              <a:buNone/>
            </a:pPr>
            <a:r>
              <a:rPr lang="fr-FR" dirty="0" smtClean="0"/>
              <a:t>La base de donnée DIANE présente plusieurs intérêts :</a:t>
            </a:r>
          </a:p>
          <a:p>
            <a:pPr>
              <a:buNone/>
            </a:pPr>
            <a:endParaRPr lang="fr-FR" dirty="0" smtClean="0"/>
          </a:p>
          <a:p>
            <a:r>
              <a:rPr lang="fr-FR" dirty="0" smtClean="0"/>
              <a:t>Récupérer les données de l’entreprise MAIS ce n’est pas suffisant…. Il faut pouvoir comparer ces données au sein d’un même secteur d’activité.</a:t>
            </a:r>
          </a:p>
          <a:p>
            <a:pPr>
              <a:buNone/>
            </a:pPr>
            <a:endParaRPr lang="fr-FR" dirty="0" smtClean="0"/>
          </a:p>
          <a:p>
            <a:r>
              <a:rPr lang="fr-FR" dirty="0" smtClean="0"/>
              <a:t>Grâce à cette base, on peut récupérer les données de concurrents et les  comparer dans le temps et dans l’espace. Cela peut être </a:t>
            </a:r>
            <a:r>
              <a:rPr lang="fr-FR" dirty="0" err="1" smtClean="0"/>
              <a:t>utilse</a:t>
            </a:r>
            <a:r>
              <a:rPr lang="fr-FR" dirty="0" smtClean="0"/>
              <a:t> quand on veut connaitre la solidité d’un futur client / fournisseur / partenaire où tout simplement quand on veut se </a:t>
            </a:r>
            <a:r>
              <a:rPr lang="fr-FR" dirty="0" err="1" smtClean="0"/>
              <a:t>benchmarker</a:t>
            </a:r>
            <a:r>
              <a:rPr lang="fr-FR" dirty="0" smtClean="0"/>
              <a:t>.</a:t>
            </a:r>
          </a:p>
          <a:p>
            <a:pPr>
              <a:buNone/>
            </a:pPr>
            <a:endParaRPr lang="fr-FR" dirty="0" smtClean="0"/>
          </a:p>
          <a:p>
            <a:r>
              <a:rPr lang="fr-FR" dirty="0" smtClean="0"/>
              <a:t>On peut également mener des études géographiques (ex : variation de CA des entreprises Lorraines au cours des 3 dernières années…. Dans le secteur du bois)</a:t>
            </a:r>
          </a:p>
          <a:p>
            <a:pPr>
              <a:buNone/>
            </a:pPr>
            <a:endParaRPr lang="fr-FR" dirty="0" smtClean="0"/>
          </a:p>
          <a:p>
            <a:pPr>
              <a:buNone/>
            </a:pPr>
            <a:r>
              <a:rPr lang="fr-FR" dirty="0" smtClean="0"/>
              <a:t>	</a:t>
            </a:r>
            <a:r>
              <a:rPr lang="fr-FR" dirty="0" smtClean="0"/>
              <a:t>Bref c’est un outil riche.</a:t>
            </a:r>
          </a:p>
          <a:p>
            <a:pPr>
              <a:buNone/>
            </a:pPr>
            <a:endParaRPr lang="fr-FR" dirty="0" smtClean="0"/>
          </a:p>
          <a:p>
            <a:pPr>
              <a:buNone/>
            </a:pPr>
            <a:r>
              <a:rPr lang="fr-FR" dirty="0" smtClean="0"/>
              <a:t>	</a:t>
            </a:r>
            <a:r>
              <a:rPr lang="fr-FR" dirty="0" smtClean="0"/>
              <a:t>Il faut être cependant vigilant car les erreurs d’interprétation et d’analyse sont nombres</a:t>
            </a:r>
          </a:p>
          <a:p>
            <a:pPr lvl="1">
              <a:buNone/>
            </a:pPr>
            <a:endParaRPr lang="fr-FR" dirty="0" smtClean="0"/>
          </a:p>
          <a:p>
            <a:pPr lvl="1">
              <a:buNone/>
            </a:pP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Quelques rappels d’analyse</a:t>
            </a:r>
            <a:endParaRPr lang="fr-FR" dirty="0"/>
          </a:p>
        </p:txBody>
      </p:sp>
      <p:sp>
        <p:nvSpPr>
          <p:cNvPr id="3" name="Espace réservé du contenu 2"/>
          <p:cNvSpPr>
            <a:spLocks noGrp="1"/>
          </p:cNvSpPr>
          <p:nvPr>
            <p:ph sz="quarter" idx="1"/>
          </p:nvPr>
        </p:nvSpPr>
        <p:spPr/>
        <p:txBody>
          <a:bodyPr>
            <a:normAutofit/>
          </a:bodyPr>
          <a:lstStyle/>
          <a:p>
            <a:pPr>
              <a:buNone/>
            </a:pPr>
            <a:r>
              <a:rPr lang="fr-FR" dirty="0" smtClean="0"/>
              <a:t>Pour analyser bilans et compte de résultat, on verra </a:t>
            </a:r>
            <a:r>
              <a:rPr lang="fr-FR" dirty="0" err="1" smtClean="0"/>
              <a:t>rappelera</a:t>
            </a:r>
            <a:r>
              <a:rPr lang="fr-FR" dirty="0" smtClean="0"/>
              <a:t> :</a:t>
            </a:r>
          </a:p>
          <a:p>
            <a:pPr>
              <a:buFontTx/>
              <a:buChar char="-"/>
            </a:pPr>
            <a:r>
              <a:rPr lang="fr-FR" dirty="0" smtClean="0"/>
              <a:t>l’évolution des SIG</a:t>
            </a:r>
          </a:p>
          <a:p>
            <a:pPr>
              <a:buFontTx/>
              <a:buChar char="-"/>
            </a:pPr>
            <a:r>
              <a:rPr lang="fr-FR" dirty="0" smtClean="0"/>
              <a:t>Les rations financiers et économiques de l’entreprise sous forme de questions</a:t>
            </a:r>
          </a:p>
          <a:p>
            <a:pPr lvl="1">
              <a:buNone/>
            </a:pPr>
            <a:endParaRPr lang="fr-FR" dirty="0" smtClean="0"/>
          </a:p>
          <a:p>
            <a:pPr lvl="1">
              <a:buNone/>
            </a:pPr>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l"/>
            <a:r>
              <a:rPr lang="fr-FR" dirty="0" smtClean="0"/>
              <a:t> Calcul des SIG</a:t>
            </a:r>
            <a:endParaRPr lang="fr-FR" dirty="0"/>
          </a:p>
        </p:txBody>
      </p:sp>
      <p:pic>
        <p:nvPicPr>
          <p:cNvPr id="21506" name="Picture 2"/>
          <p:cNvPicPr>
            <a:picLocks noChangeAspect="1" noChangeArrowheads="1"/>
          </p:cNvPicPr>
          <p:nvPr/>
        </p:nvPicPr>
        <p:blipFill>
          <a:blip r:embed="rId2" cstate="print"/>
          <a:srcRect/>
          <a:stretch>
            <a:fillRect/>
          </a:stretch>
        </p:blipFill>
        <p:spPr bwMode="auto">
          <a:xfrm>
            <a:off x="3703020" y="142852"/>
            <a:ext cx="5441012" cy="6715148"/>
          </a:xfrm>
          <a:prstGeom prst="rect">
            <a:avLst/>
          </a:prstGeom>
          <a:noFill/>
          <a:ln w="9525">
            <a:noFill/>
            <a:miter lim="800000"/>
            <a:headEnd/>
            <a:tailEnd/>
          </a:ln>
          <a:effectLst/>
        </p:spPr>
      </p:pic>
      <p:pic>
        <p:nvPicPr>
          <p:cNvPr id="6" name="Picture 9"/>
          <p:cNvPicPr>
            <a:picLocks noGrp="1" noChangeAspect="1" noChangeArrowheads="1"/>
          </p:cNvPicPr>
          <p:nvPr>
            <p:ph/>
          </p:nvPr>
        </p:nvPicPr>
        <p:blipFill>
          <a:blip r:embed="rId3" cstate="print"/>
          <a:srcRect/>
          <a:stretch>
            <a:fillRect/>
          </a:stretch>
        </p:blipFill>
        <p:spPr>
          <a:xfrm>
            <a:off x="214282" y="2071678"/>
            <a:ext cx="3403184" cy="3470023"/>
          </a:xfrm>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Analyse des SIG : Production</a:t>
            </a:r>
            <a:endParaRPr lang="fr-FR" dirty="0"/>
          </a:p>
        </p:txBody>
      </p:sp>
      <p:pic>
        <p:nvPicPr>
          <p:cNvPr id="22530" name="Picture 2"/>
          <p:cNvPicPr>
            <a:picLocks noChangeAspect="1" noChangeArrowheads="1"/>
          </p:cNvPicPr>
          <p:nvPr/>
        </p:nvPicPr>
        <p:blipFill>
          <a:blip r:embed="rId2" cstate="print"/>
          <a:srcRect/>
          <a:stretch>
            <a:fillRect/>
          </a:stretch>
        </p:blipFill>
        <p:spPr bwMode="auto">
          <a:xfrm>
            <a:off x="428596" y="1714488"/>
            <a:ext cx="8135854" cy="27860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26856</TotalTime>
  <Words>1654</Words>
  <Application>Microsoft Office PowerPoint</Application>
  <PresentationFormat>Affichage à l'écran (4:3)</PresentationFormat>
  <Paragraphs>332</Paragraphs>
  <Slides>56</Slides>
  <Notes>0</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56</vt:i4>
      </vt:variant>
    </vt:vector>
  </HeadingPairs>
  <TitlesOfParts>
    <vt:vector size="58" baseType="lpstr">
      <vt:lpstr>Civil</vt:lpstr>
      <vt:lpstr>Feuille de calcul</vt:lpstr>
      <vt:lpstr>Initiation DIANE / ALTARES</vt:lpstr>
      <vt:lpstr>OBJECTIFS PEDAGOGIQUES </vt:lpstr>
      <vt:lpstr>OBJECTIFS PEDAGOGIQUES </vt:lpstr>
      <vt:lpstr>Mode de fonctionnement</vt:lpstr>
      <vt:lpstr>Plan du cours</vt:lpstr>
      <vt:lpstr>Introduction</vt:lpstr>
      <vt:lpstr>Quelques rappels d’analyse</vt:lpstr>
      <vt:lpstr> Calcul des SIG</vt:lpstr>
      <vt:lpstr>Analyse des SIG : Production</vt:lpstr>
      <vt:lpstr>Analyse des SIG : marge commerciale</vt:lpstr>
      <vt:lpstr>Analyse des SIG : Valeur ajoutée</vt:lpstr>
      <vt:lpstr>Analyse des SIG : EBE</vt:lpstr>
      <vt:lpstr>Analyse des SIG : REX</vt:lpstr>
      <vt:lpstr>Les ratios</vt:lpstr>
      <vt:lpstr>Quels ratios utiliser pour l’analyse ?</vt:lpstr>
      <vt:lpstr>Diapositive 16</vt:lpstr>
      <vt:lpstr>Diapositive 17</vt:lpstr>
      <vt:lpstr>Diapositive 18</vt:lpstr>
      <vt:lpstr>Diapositive 19</vt:lpstr>
      <vt:lpstr>Diapositive 20</vt:lpstr>
      <vt:lpstr>Diapositive 21</vt:lpstr>
      <vt:lpstr>Diapositive 22</vt:lpstr>
      <vt:lpstr>Ratios de liquidité / solvabilité</vt:lpstr>
      <vt:lpstr>Exemple d’application n°1</vt:lpstr>
      <vt:lpstr>Conseils pratiques</vt:lpstr>
      <vt:lpstr>Conseils pratiques</vt:lpstr>
      <vt:lpstr>Conseils pratiques</vt:lpstr>
      <vt:lpstr>Conseils pratiques</vt:lpstr>
      <vt:lpstr>Conseils pratiques</vt:lpstr>
      <vt:lpstr>Conseils pratiques</vt:lpstr>
      <vt:lpstr>Conseils pratiques</vt:lpstr>
      <vt:lpstr>Diapositive 32</vt:lpstr>
      <vt:lpstr>Le bilan comptable</vt:lpstr>
      <vt:lpstr>L’actif </vt:lpstr>
      <vt:lpstr>Actif immobilisé: détail</vt:lpstr>
      <vt:lpstr>Actif immobilisé :  amortissements</vt:lpstr>
      <vt:lpstr>Différence amortissements / provisions</vt:lpstr>
      <vt:lpstr>Actif circulant</vt:lpstr>
      <vt:lpstr>Actif circulant : les stocks</vt:lpstr>
      <vt:lpstr>Le passif</vt:lpstr>
      <vt:lpstr>Le passif : capitaux propres</vt:lpstr>
      <vt:lpstr>Le passif : les dettes</vt:lpstr>
      <vt:lpstr>Vision économique de quelques postes</vt:lpstr>
      <vt:lpstr>Bilan</vt:lpstr>
      <vt:lpstr>Le bilan fonctionnel</vt:lpstr>
      <vt:lpstr>Le bilan fonctionnel : actif</vt:lpstr>
      <vt:lpstr>Le bilan fonctionnel : passif</vt:lpstr>
      <vt:lpstr>Synthèse sur le bilan fonctionnel</vt:lpstr>
      <vt:lpstr>Analyse du bilan fonctionnel</vt:lpstr>
      <vt:lpstr>Bilan financier</vt:lpstr>
      <vt:lpstr>Le bilan financier</vt:lpstr>
      <vt:lpstr>Le compte de résultat</vt:lpstr>
      <vt:lpstr>Charges</vt:lpstr>
      <vt:lpstr>Produits</vt:lpstr>
      <vt:lpstr>Compte de résultat</vt:lpstr>
      <vt:lpstr>Exemples de calculs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Initiation comptabilité finances</dc:title>
  <dc:creator>esalque</dc:creator>
  <cp:lastModifiedBy>esalque</cp:lastModifiedBy>
  <cp:revision>26</cp:revision>
  <dcterms:created xsi:type="dcterms:W3CDTF">2011-03-11T18:42:41Z</dcterms:created>
  <dcterms:modified xsi:type="dcterms:W3CDTF">2013-01-24T10:02:28Z</dcterms:modified>
</cp:coreProperties>
</file>